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CCFF"/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8" d="100"/>
          <a:sy n="78" d="100"/>
        </p:scale>
        <p:origin x="-276" y="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A4AC5-6695-46DF-99EF-CD09CBCCA9AF}" type="datetimeFigureOut">
              <a:rPr lang="es-CO" smtClean="0"/>
              <a:pPr/>
              <a:t>29/05/2013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161C4-3558-43ED-A5F0-891301881CF2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486073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161C4-3558-43ED-A5F0-891301881CF2}" type="slidenum">
              <a:rPr lang="es-CO" smtClean="0"/>
              <a:pPr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2074414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16E0-00CA-4E31-A14C-FFC18D2F8BB5}" type="datetimeFigureOut">
              <a:rPr lang="es-CO" smtClean="0"/>
              <a:pPr/>
              <a:t>29/05/2013</a:t>
            </a:fld>
            <a:endParaRPr lang="es-CO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680D-0A3D-417D-9763-9F4F80189737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16E0-00CA-4E31-A14C-FFC18D2F8BB5}" type="datetimeFigureOut">
              <a:rPr lang="es-CO" smtClean="0"/>
              <a:pPr/>
              <a:t>29/05/2013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680D-0A3D-417D-9763-9F4F80189737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16E0-00CA-4E31-A14C-FFC18D2F8BB5}" type="datetimeFigureOut">
              <a:rPr lang="es-CO" smtClean="0"/>
              <a:pPr/>
              <a:t>29/05/2013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680D-0A3D-417D-9763-9F4F80189737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16E0-00CA-4E31-A14C-FFC18D2F8BB5}" type="datetimeFigureOut">
              <a:rPr lang="es-CO" smtClean="0"/>
              <a:pPr/>
              <a:t>29/05/2013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680D-0A3D-417D-9763-9F4F80189737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16E0-00CA-4E31-A14C-FFC18D2F8BB5}" type="datetimeFigureOut">
              <a:rPr lang="es-CO" smtClean="0"/>
              <a:pPr/>
              <a:t>29/05/2013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279680D-0A3D-417D-9763-9F4F80189737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16E0-00CA-4E31-A14C-FFC18D2F8BB5}" type="datetimeFigureOut">
              <a:rPr lang="es-CO" smtClean="0"/>
              <a:pPr/>
              <a:t>29/05/2013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680D-0A3D-417D-9763-9F4F80189737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16E0-00CA-4E31-A14C-FFC18D2F8BB5}" type="datetimeFigureOut">
              <a:rPr lang="es-CO" smtClean="0"/>
              <a:pPr/>
              <a:t>29/05/2013</a:t>
            </a:fld>
            <a:endParaRPr lang="es-CO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680D-0A3D-417D-9763-9F4F80189737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16E0-00CA-4E31-A14C-FFC18D2F8BB5}" type="datetimeFigureOut">
              <a:rPr lang="es-CO" smtClean="0"/>
              <a:pPr/>
              <a:t>29/05/2013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680D-0A3D-417D-9763-9F4F80189737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16E0-00CA-4E31-A14C-FFC18D2F8BB5}" type="datetimeFigureOut">
              <a:rPr lang="es-CO" smtClean="0"/>
              <a:pPr/>
              <a:t>29/05/2013</a:t>
            </a:fld>
            <a:endParaRPr lang="es-CO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680D-0A3D-417D-9763-9F4F80189737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16E0-00CA-4E31-A14C-FFC18D2F8BB5}" type="datetimeFigureOut">
              <a:rPr lang="es-CO" smtClean="0"/>
              <a:pPr/>
              <a:t>29/05/2013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680D-0A3D-417D-9763-9F4F80189737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16E0-00CA-4E31-A14C-FFC18D2F8BB5}" type="datetimeFigureOut">
              <a:rPr lang="es-CO" smtClean="0"/>
              <a:pPr/>
              <a:t>29/05/2013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9680D-0A3D-417D-9763-9F4F80189737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5E816E0-00CA-4E31-A14C-FFC18D2F8BB5}" type="datetimeFigureOut">
              <a:rPr lang="es-CO" smtClean="0"/>
              <a:pPr/>
              <a:t>29/05/2013</a:t>
            </a:fld>
            <a:endParaRPr lang="es-CO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279680D-0A3D-417D-9763-9F4F80189737}" type="slidenum">
              <a:rPr lang="es-CO" smtClean="0"/>
              <a:pPr/>
              <a:t>‹Nº›</a:t>
            </a:fld>
            <a:endParaRPr lang="es-CO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31640" y="260648"/>
            <a:ext cx="6400800" cy="2029936"/>
          </a:xfrm>
        </p:spPr>
        <p:txBody>
          <a:bodyPr>
            <a:noAutofit/>
          </a:bodyPr>
          <a:lstStyle/>
          <a:p>
            <a:r>
              <a:rPr lang="es-CO" sz="4000" b="1" dirty="0" smtClean="0">
                <a:solidFill>
                  <a:srgbClr val="FF0000"/>
                </a:solidFill>
                <a:latin typeface="Lucida Fax" pitchFamily="18" charset="0"/>
                <a:cs typeface="MV Boli" pitchFamily="2" charset="0"/>
              </a:rPr>
              <a:t>Enseñanza comando directo</a:t>
            </a:r>
            <a:endParaRPr lang="es-CO" sz="4000" b="1" dirty="0">
              <a:solidFill>
                <a:srgbClr val="FF0000"/>
              </a:solidFill>
              <a:latin typeface="Lucida Fax" pitchFamily="18" charset="0"/>
              <a:cs typeface="MV Boli" pitchFamily="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5489848"/>
            <a:ext cx="6400800" cy="1368152"/>
          </a:xfrm>
        </p:spPr>
        <p:txBody>
          <a:bodyPr>
            <a:noAutofit/>
          </a:bodyPr>
          <a:lstStyle/>
          <a:p>
            <a:r>
              <a:rPr lang="es-CO" sz="2400" b="1" i="0" dirty="0" smtClean="0">
                <a:latin typeface="Lucida Console" pitchFamily="49" charset="0"/>
                <a:cs typeface="MV Boli" pitchFamily="2" charset="0"/>
              </a:rPr>
              <a:t>Diana Gutiérrez</a:t>
            </a:r>
          </a:p>
          <a:p>
            <a:r>
              <a:rPr lang="es-CO" sz="2400" b="1" i="0" dirty="0" smtClean="0">
                <a:latin typeface="Lucida Console" pitchFamily="49" charset="0"/>
                <a:cs typeface="MV Boli" pitchFamily="2" charset="0"/>
              </a:rPr>
              <a:t>Ángela Sabogal</a:t>
            </a:r>
            <a:endParaRPr lang="es-CO" sz="2400" b="1" i="0" dirty="0">
              <a:latin typeface="Lucida Console" pitchFamily="49" charset="0"/>
              <a:cs typeface="MV Boli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551679"/>
            <a:ext cx="3744416" cy="2837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5855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00" t="56960" r="54000" b="10000"/>
          <a:stretch/>
        </p:blipFill>
        <p:spPr bwMode="auto">
          <a:xfrm>
            <a:off x="251520" y="836712"/>
            <a:ext cx="820891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0670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300" t="21760" r="11200" b="52640"/>
          <a:stretch/>
        </p:blipFill>
        <p:spPr bwMode="auto">
          <a:xfrm>
            <a:off x="107504" y="1283248"/>
            <a:ext cx="8513513" cy="481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4166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540568" y="370346"/>
            <a:ext cx="2621190" cy="2144094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Maiandra GD" pitchFamily="34" charset="0"/>
                <a:cs typeface="MV Boli" pitchFamily="2" charset="0"/>
              </a:rPr>
              <a:t>E</a:t>
            </a:r>
            <a:r>
              <a:rPr lang="es-CO" sz="2400" b="1" dirty="0" smtClean="0">
                <a:solidFill>
                  <a:schemeClr val="accent6">
                    <a:lumMod val="75000"/>
                  </a:schemeClr>
                </a:solidFill>
                <a:latin typeface="Maiandra GD" pitchFamily="34" charset="0"/>
                <a:cs typeface="MV Boli" pitchFamily="2" charset="0"/>
              </a:rPr>
              <a:t>s empleado </a:t>
            </a: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Maiandra GD" pitchFamily="34" charset="0"/>
                <a:cs typeface="MV Boli" pitchFamily="2" charset="0"/>
              </a:rPr>
              <a:t> en </a:t>
            </a:r>
            <a:r>
              <a:rPr lang="es-CO" sz="2400" b="1" dirty="0" smtClean="0">
                <a:solidFill>
                  <a:schemeClr val="accent6">
                    <a:lumMod val="75000"/>
                  </a:schemeClr>
                </a:solidFill>
                <a:latin typeface="Maiandra GD" pitchFamily="34" charset="0"/>
                <a:cs typeface="MV Boli" pitchFamily="2" charset="0"/>
              </a:rPr>
              <a:t>la enseñanza </a:t>
            </a:r>
            <a:r>
              <a:rPr lang="es-CO" sz="2400" b="1" dirty="0">
                <a:solidFill>
                  <a:schemeClr val="accent6">
                    <a:lumMod val="75000"/>
                  </a:schemeClr>
                </a:solidFill>
                <a:latin typeface="Maiandra GD" pitchFamily="34" charset="0"/>
                <a:cs typeface="MV Boli" pitchFamily="2" charset="0"/>
              </a:rPr>
              <a:t>de la educación </a:t>
            </a:r>
            <a:r>
              <a:rPr lang="es-CO" sz="2400" b="1" dirty="0" smtClean="0">
                <a:solidFill>
                  <a:schemeClr val="accent6">
                    <a:lumMod val="75000"/>
                  </a:schemeClr>
                </a:solidFill>
                <a:latin typeface="Maiandra GD" pitchFamily="34" charset="0"/>
                <a:cs typeface="MV Boli" pitchFamily="2" charset="0"/>
              </a:rPr>
              <a:t>física.</a:t>
            </a:r>
            <a:endParaRPr lang="es-CO" sz="2400" b="1" dirty="0">
              <a:solidFill>
                <a:schemeClr val="accent6">
                  <a:lumMod val="75000"/>
                </a:schemeClr>
              </a:solidFill>
              <a:latin typeface="Maiandra GD" pitchFamily="34" charset="0"/>
              <a:cs typeface="MV Boli" pitchFamily="2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037179" y="421214"/>
            <a:ext cx="313773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ü"/>
            </a:pPr>
            <a:r>
              <a:rPr lang="es-CO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aiandra GD" pitchFamily="34" charset="0"/>
              </a:rPr>
              <a:t>Se basa en  </a:t>
            </a:r>
            <a:r>
              <a:rPr lang="es-CO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aiandra GD" pitchFamily="34" charset="0"/>
              </a:rPr>
              <a:t>la </a:t>
            </a:r>
            <a:endParaRPr lang="es-CO" sz="24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Maiandra GD" pitchFamily="34" charset="0"/>
            </a:endParaRPr>
          </a:p>
          <a:p>
            <a:pPr algn="ctr"/>
            <a:r>
              <a:rPr lang="es-CO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aiandra GD" pitchFamily="34" charset="0"/>
              </a:rPr>
              <a:t>directa e inmediata </a:t>
            </a:r>
            <a:r>
              <a:rPr lang="es-CO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aiandra GD" pitchFamily="34" charset="0"/>
              </a:rPr>
              <a:t>relación </a:t>
            </a:r>
            <a:endParaRPr lang="es-CO" sz="24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Maiandra GD" pitchFamily="34" charset="0"/>
            </a:endParaRPr>
          </a:p>
          <a:p>
            <a:pPr algn="ctr"/>
            <a:r>
              <a:rPr lang="es-CO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aiandra GD" pitchFamily="34" charset="0"/>
              </a:rPr>
              <a:t>entre </a:t>
            </a:r>
            <a:r>
              <a:rPr lang="es-CO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aiandra GD" pitchFamily="34" charset="0"/>
              </a:rPr>
              <a:t>el estímulo del </a:t>
            </a:r>
            <a:endParaRPr lang="es-CO" sz="24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Maiandra GD" pitchFamily="34" charset="0"/>
            </a:endParaRPr>
          </a:p>
          <a:p>
            <a:pPr algn="ctr"/>
            <a:r>
              <a:rPr lang="es-CO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aiandra GD" pitchFamily="34" charset="0"/>
              </a:rPr>
              <a:t>profesor </a:t>
            </a:r>
            <a:r>
              <a:rPr lang="es-CO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aiandra GD" pitchFamily="34" charset="0"/>
              </a:rPr>
              <a:t>y la </a:t>
            </a:r>
            <a:r>
              <a:rPr lang="es-CO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aiandra GD" pitchFamily="34" charset="0"/>
              </a:rPr>
              <a:t>respuesta</a:t>
            </a:r>
          </a:p>
          <a:p>
            <a:pPr algn="ctr"/>
            <a:r>
              <a:rPr lang="es-CO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Maiandra GD" pitchFamily="34" charset="0"/>
              </a:rPr>
              <a:t> </a:t>
            </a:r>
            <a:r>
              <a:rPr lang="es-CO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Maiandra GD" pitchFamily="34" charset="0"/>
              </a:rPr>
              <a:t>del alumno.</a:t>
            </a:r>
            <a:endParaRPr lang="es-CO" sz="2400" b="1" dirty="0">
              <a:solidFill>
                <a:schemeClr val="accent6">
                  <a:lumMod val="60000"/>
                  <a:lumOff val="40000"/>
                </a:schemeClr>
              </a:solidFill>
              <a:latin typeface="Maiandra GD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-390657" y="4576249"/>
            <a:ext cx="3528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ü"/>
            </a:pPr>
            <a:r>
              <a:rPr lang="es-CO" sz="2400" b="1" dirty="0">
                <a:solidFill>
                  <a:srgbClr val="7030A0"/>
                </a:solidFill>
                <a:latin typeface="Maiandra GD" pitchFamily="34" charset="0"/>
              </a:rPr>
              <a:t>La orden que da el profesor </a:t>
            </a:r>
            <a:endParaRPr lang="es-CO" sz="2400" b="1" dirty="0" smtClean="0">
              <a:solidFill>
                <a:srgbClr val="7030A0"/>
              </a:solidFill>
              <a:latin typeface="Maiandra GD" pitchFamily="34" charset="0"/>
            </a:endParaRPr>
          </a:p>
          <a:p>
            <a:pPr algn="ctr"/>
            <a:r>
              <a:rPr lang="es-CO" sz="2400" b="1" dirty="0" smtClean="0">
                <a:solidFill>
                  <a:srgbClr val="7030A0"/>
                </a:solidFill>
                <a:latin typeface="Maiandra GD" pitchFamily="34" charset="0"/>
              </a:rPr>
              <a:t>determina cada</a:t>
            </a:r>
          </a:p>
          <a:p>
            <a:pPr algn="ctr"/>
            <a:r>
              <a:rPr lang="es-CO" sz="2400" b="1" dirty="0" smtClean="0">
                <a:solidFill>
                  <a:srgbClr val="7030A0"/>
                </a:solidFill>
                <a:latin typeface="Maiandra GD" pitchFamily="34" charset="0"/>
              </a:rPr>
              <a:t> </a:t>
            </a:r>
            <a:r>
              <a:rPr lang="es-CO" sz="2400" b="1" dirty="0">
                <a:solidFill>
                  <a:srgbClr val="7030A0"/>
                </a:solidFill>
                <a:latin typeface="Maiandra GD" pitchFamily="34" charset="0"/>
              </a:rPr>
              <a:t>movimiento </a:t>
            </a:r>
            <a:r>
              <a:rPr lang="es-CO" sz="2400" b="1" dirty="0" smtClean="0">
                <a:solidFill>
                  <a:srgbClr val="7030A0"/>
                </a:solidFill>
                <a:latin typeface="Maiandra GD" pitchFamily="34" charset="0"/>
              </a:rPr>
              <a:t>del alumno.</a:t>
            </a:r>
          </a:p>
          <a:p>
            <a:pPr algn="ctr"/>
            <a:r>
              <a:rPr lang="es-CO" sz="2400" dirty="0" smtClean="0">
                <a:latin typeface="Maiandra GD" pitchFamily="34" charset="0"/>
              </a:rPr>
              <a:t> </a:t>
            </a:r>
            <a:endParaRPr lang="es-CO" sz="2400" dirty="0">
              <a:latin typeface="Maiandra GD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002046" y="4005064"/>
            <a:ext cx="317014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es-CO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</a:t>
            </a:r>
            <a:r>
              <a:rPr lang="es-CO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oda decisión acerca del lugar, postura, momento  Inicial, ritmo, duración  es</a:t>
            </a:r>
          </a:p>
          <a:p>
            <a:pPr algn="ctr"/>
            <a:r>
              <a:rPr lang="es-CO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tomada por el profesor</a:t>
            </a:r>
            <a:r>
              <a:rPr lang="es-CO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es-CO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8" y="2284175"/>
            <a:ext cx="3302254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8 CuadroTexto"/>
          <p:cNvSpPr txBox="1"/>
          <p:nvPr/>
        </p:nvSpPr>
        <p:spPr>
          <a:xfrm>
            <a:off x="2123728" y="836712"/>
            <a:ext cx="44493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400" b="1" dirty="0" smtClean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DEFINICION</a:t>
            </a:r>
            <a:endParaRPr lang="es-CO" sz="4800" b="1" dirty="0">
              <a:solidFill>
                <a:srgbClr val="FF0000"/>
              </a:solidFill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891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0843" y="332656"/>
            <a:ext cx="8229600" cy="792088"/>
          </a:xfrm>
        </p:spPr>
        <p:txBody>
          <a:bodyPr>
            <a:noAutofit/>
          </a:bodyPr>
          <a:lstStyle/>
          <a:p>
            <a:r>
              <a:rPr lang="es-CO" sz="6000" dirty="0" smtClean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CARACTERISTICAS</a:t>
            </a:r>
            <a:endParaRPr lang="es-CO" sz="6000" dirty="0">
              <a:solidFill>
                <a:srgbClr val="FF0000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772134" y="1435382"/>
            <a:ext cx="41740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buFont typeface="Wingdings" pitchFamily="2" charset="2"/>
              <a:buChar char="§"/>
            </a:pPr>
            <a:r>
              <a:rPr lang="es-CO" sz="2400" b="1" dirty="0" smtClean="0">
                <a:solidFill>
                  <a:srgbClr val="FFC000"/>
                </a:solidFill>
                <a:latin typeface="Maiandra GD" pitchFamily="34" charset="0"/>
              </a:rPr>
              <a:t>Protagonismo del profesor </a:t>
            </a:r>
          </a:p>
          <a:p>
            <a:pPr algn="ctr"/>
            <a:r>
              <a:rPr lang="es-CO" sz="2400" b="1" dirty="0" smtClean="0">
                <a:solidFill>
                  <a:srgbClr val="FFC000"/>
                </a:solidFill>
                <a:latin typeface="Maiandra GD" pitchFamily="34" charset="0"/>
              </a:rPr>
              <a:t>en las tres fases de la toma </a:t>
            </a:r>
          </a:p>
          <a:p>
            <a:pPr algn="ctr"/>
            <a:r>
              <a:rPr lang="es-CO" sz="2400" b="1" dirty="0" smtClean="0">
                <a:solidFill>
                  <a:srgbClr val="FFC000"/>
                </a:solidFill>
                <a:latin typeface="Maiandra GD" pitchFamily="34" charset="0"/>
              </a:rPr>
              <a:t>de decisiones </a:t>
            </a:r>
            <a:endParaRPr lang="es-CO" sz="2400" b="1" dirty="0">
              <a:solidFill>
                <a:srgbClr val="FFC000"/>
              </a:solidFill>
              <a:latin typeface="Maiandra GD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270009" y="5460031"/>
            <a:ext cx="39869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buFont typeface="Wingdings" pitchFamily="2" charset="2"/>
              <a:buChar char="§"/>
            </a:pPr>
            <a:r>
              <a:rPr lang="es-CO" sz="2400" b="1" dirty="0" smtClean="0">
                <a:solidFill>
                  <a:srgbClr val="FFFF00"/>
                </a:solidFill>
                <a:latin typeface="Maiandra GD" pitchFamily="34" charset="0"/>
              </a:rPr>
              <a:t>Inmediata relación  entre </a:t>
            </a:r>
          </a:p>
          <a:p>
            <a:pPr algn="ctr"/>
            <a:r>
              <a:rPr lang="es-CO" sz="2400" b="1" dirty="0" smtClean="0">
                <a:solidFill>
                  <a:srgbClr val="FFFF00"/>
                </a:solidFill>
                <a:latin typeface="Maiandra GD" pitchFamily="34" charset="0"/>
              </a:rPr>
              <a:t>el estimulo del profesor y</a:t>
            </a:r>
          </a:p>
          <a:p>
            <a:pPr algn="ctr"/>
            <a:r>
              <a:rPr lang="es-CO" sz="2400" b="1" dirty="0" smtClean="0">
                <a:solidFill>
                  <a:srgbClr val="FFFF00"/>
                </a:solidFill>
                <a:latin typeface="Maiandra GD" pitchFamily="34" charset="0"/>
              </a:rPr>
              <a:t> la respuesta del alumno</a:t>
            </a:r>
            <a:endParaRPr lang="es-CO" sz="2400" b="1" dirty="0">
              <a:solidFill>
                <a:srgbClr val="FFFF00"/>
              </a:solidFill>
              <a:latin typeface="Maiandra GD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55576" y="1402803"/>
            <a:ext cx="26965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s-CO" sz="2400" b="1" dirty="0" smtClean="0">
                <a:solidFill>
                  <a:srgbClr val="FFC000"/>
                </a:solidFill>
                <a:latin typeface="Maiandra GD" pitchFamily="34" charset="0"/>
              </a:rPr>
              <a:t>Mantenimiento </a:t>
            </a:r>
          </a:p>
          <a:p>
            <a:pPr algn="ctr"/>
            <a:r>
              <a:rPr lang="es-CO" sz="2400" b="1" dirty="0" smtClean="0">
                <a:solidFill>
                  <a:srgbClr val="FFC000"/>
                </a:solidFill>
                <a:latin typeface="Maiandra GD" pitchFamily="34" charset="0"/>
              </a:rPr>
              <a:t>de las normas</a:t>
            </a:r>
            <a:endParaRPr lang="es-CO" sz="2400" b="1" dirty="0">
              <a:solidFill>
                <a:srgbClr val="FFC000"/>
              </a:solidFill>
              <a:latin typeface="Maiandra GD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724128" y="5829362"/>
            <a:ext cx="1834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buFont typeface="Wingdings" pitchFamily="2" charset="2"/>
              <a:buChar char="§"/>
            </a:pPr>
            <a:r>
              <a:rPr lang="es-CO" sz="2400" b="1" dirty="0" smtClean="0">
                <a:solidFill>
                  <a:srgbClr val="FFFF00"/>
                </a:solidFill>
                <a:latin typeface="Maiandra GD" pitchFamily="34" charset="0"/>
              </a:rPr>
              <a:t>Seguridad</a:t>
            </a:r>
            <a:endParaRPr lang="es-CO" sz="2400" b="1" dirty="0">
              <a:solidFill>
                <a:srgbClr val="FFFF00"/>
              </a:solidFill>
              <a:latin typeface="Maiandra GD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3807" y="2716014"/>
            <a:ext cx="3436761" cy="2716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6700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3600" dirty="0" smtClean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MOMENTOS DEL ESTILO DE ENSEÑANZA COMANDO DIRECTO</a:t>
            </a:r>
            <a:endParaRPr lang="es-CO" sz="3600" dirty="0">
              <a:solidFill>
                <a:srgbClr val="FF0000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11560" y="1413303"/>
            <a:ext cx="21602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MV Boli" pitchFamily="2" charset="0"/>
              </a:rPr>
              <a:t>VOZ EXPLICATIVA </a:t>
            </a:r>
            <a:r>
              <a:rPr lang="es-CO" sz="2000" b="1" dirty="0" smtClean="0">
                <a:solidFill>
                  <a:srgbClr val="FFFF00"/>
                </a:solidFill>
                <a:latin typeface="Maiandra GD" pitchFamily="34" charset="0"/>
              </a:rPr>
              <a:t>  </a:t>
            </a:r>
            <a:r>
              <a:rPr lang="es-CO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aiandra GD" pitchFamily="34" charset="0"/>
              </a:rPr>
              <a:t>Esta a cargo del profesor, donde se dan las </a:t>
            </a:r>
          </a:p>
          <a:p>
            <a:pPr algn="ctr"/>
            <a:r>
              <a:rPr lang="es-CO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aiandra GD" pitchFamily="34" charset="0"/>
              </a:rPr>
              <a:t>características de las actividades que se van a realizar</a:t>
            </a:r>
            <a:endParaRPr lang="es-CO" sz="2000" b="1" dirty="0">
              <a:solidFill>
                <a:schemeClr val="accent6">
                  <a:lumMod val="20000"/>
                  <a:lumOff val="80000"/>
                </a:schemeClr>
              </a:solidFill>
              <a:latin typeface="Maiandra GD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652120" y="1532948"/>
            <a:ext cx="28803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MV Boli" pitchFamily="2" charset="0"/>
              </a:rPr>
              <a:t>VOZ PREVENTIVA </a:t>
            </a:r>
            <a:r>
              <a:rPr lang="es-CO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aiandra GD" pitchFamily="34" charset="0"/>
              </a:rPr>
              <a:t>Corresponde al momento de adoptar posición inicial</a:t>
            </a:r>
          </a:p>
          <a:p>
            <a:pPr algn="ctr"/>
            <a:r>
              <a:rPr lang="es-CO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Maiandra GD" pitchFamily="34" charset="0"/>
              </a:rPr>
              <a:t>Para  dar inicio a la actividad, corresponde a la palabra  «LISTO»</a:t>
            </a:r>
            <a:endParaRPr lang="es-CO" sz="2000" b="1" dirty="0">
              <a:solidFill>
                <a:schemeClr val="accent6">
                  <a:lumMod val="20000"/>
                  <a:lumOff val="80000"/>
                </a:schemeClr>
              </a:solidFill>
              <a:latin typeface="Maiandra GD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23488" y="4561045"/>
            <a:ext cx="23307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MV Boli" pitchFamily="2" charset="0"/>
              </a:rPr>
              <a:t>VOZ EJECUTIVA </a:t>
            </a:r>
            <a:r>
              <a:rPr lang="es-CO" sz="2000" b="1" dirty="0" smtClean="0">
                <a:solidFill>
                  <a:srgbClr val="FFFF00"/>
                </a:solidFill>
                <a:latin typeface="Maiandra GD" pitchFamily="34" charset="0"/>
              </a:rPr>
              <a:t>  </a:t>
            </a:r>
            <a:r>
              <a:rPr lang="es-CO" sz="2000" dirty="0"/>
              <a:t>Ejecución del movimiento dirigida por el </a:t>
            </a:r>
            <a:r>
              <a:rPr lang="es-CO" sz="2000" dirty="0" smtClean="0"/>
              <a:t>Profesor.</a:t>
            </a:r>
            <a:endParaRPr lang="es-CO" sz="2000" b="1" dirty="0">
              <a:solidFill>
                <a:schemeClr val="accent6">
                  <a:lumMod val="20000"/>
                  <a:lumOff val="80000"/>
                </a:schemeClr>
              </a:solidFill>
              <a:latin typeface="Maiandra GD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922150" y="4149080"/>
            <a:ext cx="23402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  <a:cs typeface="MV Boli" pitchFamily="2" charset="0"/>
              </a:rPr>
              <a:t>CORRECCION DE FALTAS </a:t>
            </a:r>
            <a:r>
              <a:rPr lang="es-CO" sz="2000" b="1" dirty="0" smtClean="0">
                <a:solidFill>
                  <a:srgbClr val="FFFF00"/>
                </a:solidFill>
                <a:latin typeface="Maiandra GD" pitchFamily="34" charset="0"/>
              </a:rPr>
              <a:t>  </a:t>
            </a:r>
          </a:p>
          <a:p>
            <a:pPr algn="ctr"/>
            <a:r>
              <a:rPr lang="es-CO" sz="2000" dirty="0"/>
              <a:t>Es utilizada cuando la respuesta de </a:t>
            </a:r>
            <a:r>
              <a:rPr lang="es-CO" sz="2000" dirty="0" smtClean="0"/>
              <a:t>los   alumnos </a:t>
            </a:r>
            <a:r>
              <a:rPr lang="es-CO" sz="2000" dirty="0"/>
              <a:t>no es la </a:t>
            </a:r>
            <a:r>
              <a:rPr lang="es-CO" sz="2000" dirty="0" smtClean="0"/>
              <a:t>esperada.</a:t>
            </a:r>
            <a:endParaRPr lang="es-CO" sz="2000" dirty="0"/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1543496"/>
            <a:ext cx="2664296" cy="4304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4193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3600" dirty="0" smtClean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FASES DEL ESTILO DE ENSEÑANZA COMANDO DIRECTO</a:t>
            </a:r>
            <a:endParaRPr lang="es-CO" sz="3600" dirty="0">
              <a:solidFill>
                <a:srgbClr val="FF0000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709160"/>
          </a:xfrm>
        </p:spPr>
        <p:txBody>
          <a:bodyPr/>
          <a:lstStyle/>
          <a:p>
            <a:pPr marL="137160" indent="0" algn="ctr">
              <a:buNone/>
            </a:pPr>
            <a:endParaRPr lang="es-CO" b="1" dirty="0" smtClean="0">
              <a:solidFill>
                <a:schemeClr val="bg1"/>
              </a:solidFill>
              <a:latin typeface="Maiandra GD" pitchFamily="34" charset="0"/>
            </a:endParaRPr>
          </a:p>
          <a:p>
            <a:pPr marL="137160" indent="0" algn="ctr">
              <a:buNone/>
            </a:pPr>
            <a:r>
              <a:rPr lang="es-CO" b="1" dirty="0" smtClean="0">
                <a:solidFill>
                  <a:schemeClr val="bg1"/>
                </a:solidFill>
                <a:latin typeface="Maiandra GD" pitchFamily="34" charset="0"/>
              </a:rPr>
              <a:t>El mando directo se caracteriza por el protagonismo del profesor  en la toma de decisiones en las 3 fases:</a:t>
            </a:r>
          </a:p>
          <a:p>
            <a:pPr>
              <a:buFont typeface="Wingdings" pitchFamily="2" charset="2"/>
              <a:buChar char="v"/>
            </a:pPr>
            <a:endParaRPr lang="es-CO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s-CO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FASE DE PREIMPACTO</a:t>
            </a:r>
          </a:p>
          <a:p>
            <a:pPr>
              <a:buFont typeface="Wingdings" pitchFamily="2" charset="2"/>
              <a:buChar char="v"/>
            </a:pPr>
            <a:r>
              <a:rPr lang="es-CO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FASE  DE  IMPACTO</a:t>
            </a:r>
          </a:p>
          <a:p>
            <a:pPr>
              <a:buFont typeface="Wingdings" pitchFamily="2" charset="2"/>
              <a:buChar char="v"/>
            </a:pPr>
            <a:r>
              <a:rPr lang="es-CO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itchFamily="2" charset="0"/>
                <a:cs typeface="MV Boli" pitchFamily="2" charset="0"/>
              </a:rPr>
              <a:t>FASE  DE POSTIMPACTO </a:t>
            </a:r>
            <a:endParaRPr lang="es-CO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V Boli" pitchFamily="2" charset="0"/>
              <a:cs typeface="MV Boli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3844" y="3356992"/>
            <a:ext cx="2582612" cy="30390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2919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27219"/>
          </a:xfrm>
        </p:spPr>
        <p:txBody>
          <a:bodyPr>
            <a:normAutofit fontScale="90000"/>
          </a:bodyPr>
          <a:lstStyle/>
          <a:p>
            <a:r>
              <a:rPr lang="es-CO" sz="6000" dirty="0" smtClean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FASE PREIMPACTO</a:t>
            </a:r>
            <a:endParaRPr lang="es-CO" sz="6000" dirty="0">
              <a:solidFill>
                <a:srgbClr val="FF0000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764704"/>
            <a:ext cx="9252520" cy="5949280"/>
          </a:xfrm>
        </p:spPr>
        <p:txBody>
          <a:bodyPr>
            <a:noAutofit/>
          </a:bodyPr>
          <a:lstStyle/>
          <a:p>
            <a:pPr algn="ctr"/>
            <a:r>
              <a:rPr lang="es-CO" b="1" dirty="0" smtClean="0">
                <a:solidFill>
                  <a:srgbClr val="002060"/>
                </a:solidFill>
                <a:latin typeface="Maiandra GD" pitchFamily="34" charset="0"/>
              </a:rPr>
              <a:t>Objetivos </a:t>
            </a:r>
            <a:r>
              <a:rPr lang="es-CO" b="1" dirty="0">
                <a:solidFill>
                  <a:srgbClr val="002060"/>
                </a:solidFill>
                <a:latin typeface="Maiandra GD" pitchFamily="34" charset="0"/>
              </a:rPr>
              <a:t>generales de la </a:t>
            </a:r>
            <a:r>
              <a:rPr lang="es-CO" b="1" dirty="0" smtClean="0">
                <a:solidFill>
                  <a:srgbClr val="002060"/>
                </a:solidFill>
                <a:latin typeface="Maiandra GD" pitchFamily="34" charset="0"/>
              </a:rPr>
              <a:t>actividad.</a:t>
            </a:r>
            <a:endParaRPr lang="es-CO" b="1" dirty="0">
              <a:solidFill>
                <a:srgbClr val="002060"/>
              </a:solidFill>
              <a:latin typeface="Maiandra GD" pitchFamily="34" charset="0"/>
            </a:endParaRPr>
          </a:p>
          <a:p>
            <a:pPr algn="ctr"/>
            <a:r>
              <a:rPr lang="es-CO" b="1" dirty="0" smtClean="0">
                <a:solidFill>
                  <a:srgbClr val="002060"/>
                </a:solidFill>
                <a:latin typeface="Maiandra GD" pitchFamily="34" charset="0"/>
              </a:rPr>
              <a:t>Propósitos </a:t>
            </a:r>
            <a:r>
              <a:rPr lang="es-CO" b="1" dirty="0">
                <a:solidFill>
                  <a:srgbClr val="002060"/>
                </a:solidFill>
                <a:latin typeface="Maiandra GD" pitchFamily="34" charset="0"/>
              </a:rPr>
              <a:t>de la </a:t>
            </a:r>
            <a:r>
              <a:rPr lang="es-CO" b="1" dirty="0" smtClean="0">
                <a:solidFill>
                  <a:srgbClr val="002060"/>
                </a:solidFill>
                <a:latin typeface="Maiandra GD" pitchFamily="34" charset="0"/>
              </a:rPr>
              <a:t>actividad </a:t>
            </a:r>
            <a:r>
              <a:rPr lang="es-CO" b="1" dirty="0">
                <a:solidFill>
                  <a:srgbClr val="002060"/>
                </a:solidFill>
                <a:latin typeface="Maiandra GD" pitchFamily="34" charset="0"/>
              </a:rPr>
              <a:t>de </a:t>
            </a:r>
            <a:r>
              <a:rPr lang="es-CO" b="1" dirty="0" smtClean="0">
                <a:solidFill>
                  <a:srgbClr val="002060"/>
                </a:solidFill>
                <a:latin typeface="Maiandra GD" pitchFamily="34" charset="0"/>
              </a:rPr>
              <a:t>aprendizaje.</a:t>
            </a:r>
            <a:endParaRPr lang="es-CO" b="1" dirty="0">
              <a:solidFill>
                <a:srgbClr val="002060"/>
              </a:solidFill>
              <a:latin typeface="Maiandra GD" pitchFamily="34" charset="0"/>
            </a:endParaRPr>
          </a:p>
          <a:p>
            <a:pPr algn="ctr"/>
            <a:r>
              <a:rPr lang="es-CO" b="1" dirty="0" smtClean="0">
                <a:solidFill>
                  <a:srgbClr val="002060"/>
                </a:solidFill>
                <a:latin typeface="Maiandra GD" pitchFamily="34" charset="0"/>
              </a:rPr>
              <a:t>Tareas específicas.</a:t>
            </a:r>
            <a:endParaRPr lang="es-CO" b="1" dirty="0">
              <a:solidFill>
                <a:srgbClr val="002060"/>
              </a:solidFill>
              <a:latin typeface="Maiandra GD" pitchFamily="34" charset="0"/>
            </a:endParaRPr>
          </a:p>
          <a:p>
            <a:pPr algn="ctr"/>
            <a:r>
              <a:rPr lang="es-CO" b="1" dirty="0" smtClean="0">
                <a:solidFill>
                  <a:srgbClr val="002060"/>
                </a:solidFill>
                <a:latin typeface="Maiandra GD" pitchFamily="34" charset="0"/>
              </a:rPr>
              <a:t>Objetivos </a:t>
            </a:r>
            <a:r>
              <a:rPr lang="es-CO" b="1" dirty="0">
                <a:solidFill>
                  <a:srgbClr val="002060"/>
                </a:solidFill>
                <a:latin typeface="Maiandra GD" pitchFamily="34" charset="0"/>
              </a:rPr>
              <a:t>de la enseñanza en términos de los </a:t>
            </a:r>
            <a:r>
              <a:rPr lang="es-CO" b="1" dirty="0" smtClean="0">
                <a:solidFill>
                  <a:srgbClr val="002060"/>
                </a:solidFill>
                <a:latin typeface="Maiandra GD" pitchFamily="34" charset="0"/>
              </a:rPr>
              <a:t>aprendizajes esperados.</a:t>
            </a:r>
          </a:p>
          <a:p>
            <a:pPr algn="ctr"/>
            <a:endParaRPr lang="es-CO" b="1" dirty="0">
              <a:solidFill>
                <a:schemeClr val="bg1"/>
              </a:solidFill>
              <a:latin typeface="Maiandra GD" pitchFamily="34" charset="0"/>
            </a:endParaRPr>
          </a:p>
          <a:p>
            <a:pPr algn="ctr"/>
            <a:r>
              <a:rPr lang="es-CO" b="1" dirty="0" smtClean="0">
                <a:solidFill>
                  <a:schemeClr val="bg1"/>
                </a:solidFill>
                <a:latin typeface="Maiandra GD" pitchFamily="34" charset="0"/>
              </a:rPr>
              <a:t>Estilo </a:t>
            </a:r>
            <a:r>
              <a:rPr lang="es-CO" b="1" dirty="0">
                <a:solidFill>
                  <a:schemeClr val="bg1"/>
                </a:solidFill>
                <a:latin typeface="Maiandra GD" pitchFamily="34" charset="0"/>
              </a:rPr>
              <a:t>de enseñanza a </a:t>
            </a:r>
            <a:r>
              <a:rPr lang="es-CO" b="1" dirty="0" smtClean="0">
                <a:solidFill>
                  <a:schemeClr val="bg1"/>
                </a:solidFill>
                <a:latin typeface="Maiandra GD" pitchFamily="34" charset="0"/>
              </a:rPr>
              <a:t>emplear.</a:t>
            </a:r>
            <a:endParaRPr lang="es-CO" b="1" dirty="0">
              <a:solidFill>
                <a:schemeClr val="bg1"/>
              </a:solidFill>
              <a:latin typeface="Maiandra GD" pitchFamily="34" charset="0"/>
            </a:endParaRPr>
          </a:p>
          <a:p>
            <a:pPr algn="ctr"/>
            <a:r>
              <a:rPr lang="es-CO" b="1" dirty="0" smtClean="0">
                <a:solidFill>
                  <a:schemeClr val="bg1"/>
                </a:solidFill>
                <a:latin typeface="Maiandra GD" pitchFamily="34" charset="0"/>
              </a:rPr>
              <a:t>Logística</a:t>
            </a:r>
            <a:r>
              <a:rPr lang="es-CO" b="1" dirty="0">
                <a:solidFill>
                  <a:schemeClr val="bg1"/>
                </a:solidFill>
                <a:latin typeface="Maiandra GD" pitchFamily="34" charset="0"/>
              </a:rPr>
              <a:t>: organización de los alumnos, material a emplear</a:t>
            </a:r>
            <a:r>
              <a:rPr lang="es-CO" b="1" dirty="0" smtClean="0">
                <a:solidFill>
                  <a:schemeClr val="bg1"/>
                </a:solidFill>
                <a:latin typeface="Maiandra GD" pitchFamily="34" charset="0"/>
              </a:rPr>
              <a:t>, organización material, tiempo, observaciones. </a:t>
            </a:r>
            <a:endParaRPr lang="es-CO" b="1" dirty="0">
              <a:solidFill>
                <a:schemeClr val="bg1"/>
              </a:solidFill>
              <a:latin typeface="Maiandra GD" pitchFamily="34" charset="0"/>
            </a:endParaRPr>
          </a:p>
          <a:p>
            <a:pPr algn="ctr"/>
            <a:r>
              <a:rPr lang="es-CO" b="1" dirty="0" smtClean="0">
                <a:solidFill>
                  <a:schemeClr val="bg1"/>
                </a:solidFill>
                <a:latin typeface="Maiandra GD" pitchFamily="34" charset="0"/>
              </a:rPr>
              <a:t>La </a:t>
            </a:r>
            <a:r>
              <a:rPr lang="es-CO" b="1" dirty="0">
                <a:solidFill>
                  <a:schemeClr val="bg1"/>
                </a:solidFill>
                <a:latin typeface="Maiandra GD" pitchFamily="34" charset="0"/>
              </a:rPr>
              <a:t>duración de la </a:t>
            </a:r>
            <a:r>
              <a:rPr lang="es-CO" b="1" dirty="0" smtClean="0">
                <a:solidFill>
                  <a:schemeClr val="bg1"/>
                </a:solidFill>
                <a:latin typeface="Maiandra GD" pitchFamily="34" charset="0"/>
              </a:rPr>
              <a:t>sesión.</a:t>
            </a:r>
            <a:endParaRPr lang="es-CO" b="1" dirty="0">
              <a:solidFill>
                <a:schemeClr val="bg1"/>
              </a:solidFill>
              <a:latin typeface="Maiandra GD" pitchFamily="34" charset="0"/>
            </a:endParaRPr>
          </a:p>
          <a:p>
            <a:pPr marL="137160" indent="0" algn="ctr">
              <a:buNone/>
            </a:pPr>
            <a:r>
              <a:rPr lang="es-CO" b="1" smtClean="0">
                <a:solidFill>
                  <a:schemeClr val="bg1"/>
                </a:solidFill>
                <a:latin typeface="Maiandra GD" pitchFamily="34" charset="0"/>
              </a:rPr>
              <a:t> </a:t>
            </a:r>
            <a:endParaRPr lang="es-CO" b="1" dirty="0">
              <a:solidFill>
                <a:schemeClr val="bg1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004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6600" dirty="0" smtClean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FASE IMPACTO</a:t>
            </a:r>
            <a:endParaRPr lang="es-CO" sz="6600" dirty="0">
              <a:solidFill>
                <a:srgbClr val="FF0000"/>
              </a:solidFill>
              <a:latin typeface="MV Boli" pitchFamily="2" charset="0"/>
              <a:cs typeface="MV Boli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2813" y="2409825"/>
            <a:ext cx="2487339" cy="22650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2681958" y="1351219"/>
            <a:ext cx="37723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es-CO" sz="2800" dirty="0" smtClean="0">
                <a:solidFill>
                  <a:schemeClr val="bg1"/>
                </a:solidFill>
                <a:latin typeface="Maiandra GD" pitchFamily="34" charset="0"/>
              </a:rPr>
              <a:t>Explicación de roles</a:t>
            </a:r>
          </a:p>
          <a:p>
            <a:pPr algn="ctr"/>
            <a:r>
              <a:rPr lang="es-CO" sz="2800" dirty="0" smtClean="0">
                <a:solidFill>
                  <a:schemeClr val="bg1"/>
                </a:solidFill>
                <a:latin typeface="Maiandra GD" pitchFamily="34" charset="0"/>
              </a:rPr>
              <a:t>(estudiantes - profesor)</a:t>
            </a:r>
            <a:endParaRPr lang="es-CO" sz="2800" dirty="0">
              <a:solidFill>
                <a:schemeClr val="bg1"/>
              </a:solidFill>
              <a:latin typeface="Maiandra GD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02392" y="4941996"/>
            <a:ext cx="37257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es-CO" sz="2800" dirty="0" smtClean="0">
                <a:solidFill>
                  <a:schemeClr val="bg1"/>
                </a:solidFill>
                <a:latin typeface="Maiandra GD" pitchFamily="34" charset="0"/>
              </a:rPr>
              <a:t>Breve descripción de</a:t>
            </a:r>
          </a:p>
          <a:p>
            <a:pPr algn="ctr"/>
            <a:r>
              <a:rPr lang="es-CO" sz="2800" dirty="0" smtClean="0">
                <a:solidFill>
                  <a:schemeClr val="bg1"/>
                </a:solidFill>
                <a:latin typeface="Maiandra GD" pitchFamily="34" charset="0"/>
              </a:rPr>
              <a:t> la actividad  a realizar</a:t>
            </a:r>
          </a:p>
          <a:p>
            <a:pPr algn="ctr"/>
            <a:r>
              <a:rPr lang="es-CO" sz="2800" dirty="0" smtClean="0">
                <a:solidFill>
                  <a:schemeClr val="bg1"/>
                </a:solidFill>
                <a:latin typeface="Maiandra GD" pitchFamily="34" charset="0"/>
              </a:rPr>
              <a:t>(contenido)</a:t>
            </a:r>
            <a:endParaRPr lang="es-CO" sz="2800" dirty="0">
              <a:solidFill>
                <a:schemeClr val="bg1"/>
              </a:solidFill>
              <a:latin typeface="Maiandra GD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716016" y="4985421"/>
            <a:ext cx="40929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es-CO" sz="2800" dirty="0" smtClean="0">
                <a:solidFill>
                  <a:schemeClr val="bg1"/>
                </a:solidFill>
                <a:latin typeface="Maiandra GD" pitchFamily="34" charset="0"/>
              </a:rPr>
              <a:t>Explicación de los </a:t>
            </a:r>
          </a:p>
          <a:p>
            <a:pPr algn="ctr"/>
            <a:r>
              <a:rPr lang="es-CO" sz="2800" dirty="0" smtClean="0">
                <a:solidFill>
                  <a:schemeClr val="bg1"/>
                </a:solidFill>
                <a:latin typeface="Maiandra GD" pitchFamily="34" charset="0"/>
              </a:rPr>
              <a:t>procedimientos logísticos</a:t>
            </a:r>
            <a:endParaRPr lang="es-CO" sz="2800" dirty="0">
              <a:solidFill>
                <a:schemeClr val="bg1"/>
              </a:solidFill>
              <a:latin typeface="Maiandra G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061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-3342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sz="6000" dirty="0" smtClean="0">
                <a:solidFill>
                  <a:srgbClr val="FF0000"/>
                </a:solidFill>
                <a:latin typeface="MV Boli" pitchFamily="2" charset="0"/>
                <a:cs typeface="MV Boli" pitchFamily="2" charset="0"/>
              </a:rPr>
              <a:t>FASE POSTIMPACTO</a:t>
            </a:r>
            <a:endParaRPr lang="es-CO" sz="6000" dirty="0">
              <a:solidFill>
                <a:srgbClr val="FF0000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82105" y="868863"/>
            <a:ext cx="7667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El profesor ofrece una retroalimentación sobre </a:t>
            </a:r>
          </a:p>
          <a:p>
            <a:pPr algn="ctr"/>
            <a:r>
              <a:rPr lang="es-CO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itchFamily="34" charset="0"/>
              </a:rPr>
              <a:t>Ejecución de la actividad y la actitud del estudiante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99542" y="1984963"/>
            <a:ext cx="29791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ctr">
              <a:buFont typeface="+mj-lt"/>
              <a:buAutoNum type="romanUcPeriod"/>
            </a:pPr>
            <a:r>
              <a:rPr lang="es-CO" sz="2000" dirty="0" smtClean="0">
                <a:solidFill>
                  <a:srgbClr val="FFC000"/>
                </a:solidFill>
                <a:latin typeface="MV Boli" pitchFamily="2" charset="0"/>
                <a:cs typeface="MV Boli" pitchFamily="2" charset="0"/>
              </a:rPr>
              <a:t>CORRECTIVO</a:t>
            </a:r>
            <a:endParaRPr lang="es-CO" dirty="0" smtClean="0">
              <a:solidFill>
                <a:srgbClr val="FFC000"/>
              </a:solidFill>
              <a:latin typeface="MV Boli" pitchFamily="2" charset="0"/>
              <a:cs typeface="MV Boli" pitchFamily="2" charset="0"/>
            </a:endParaRPr>
          </a:p>
          <a:p>
            <a:pPr algn="ctr"/>
            <a:r>
              <a:rPr lang="es-CO" sz="2000" dirty="0" smtClean="0">
                <a:latin typeface="Maiandra GD" pitchFamily="34" charset="0"/>
              </a:rPr>
              <a:t>Cuando hay un error evidente</a:t>
            </a:r>
          </a:p>
          <a:p>
            <a:pPr algn="ctr"/>
            <a:r>
              <a:rPr lang="es-CO" sz="2000" dirty="0" smtClean="0">
                <a:latin typeface="Maiandra GD" pitchFamily="34" charset="0"/>
              </a:rPr>
              <a:t>Y la ejecución del alumno </a:t>
            </a:r>
          </a:p>
          <a:p>
            <a:pPr algn="ctr"/>
            <a:r>
              <a:rPr lang="es-CO" sz="2000" dirty="0" smtClean="0">
                <a:latin typeface="Maiandra GD" pitchFamily="34" charset="0"/>
              </a:rPr>
              <a:t>es incorrecta.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6345416" y="1984963"/>
            <a:ext cx="27794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 smtClean="0">
                <a:solidFill>
                  <a:srgbClr val="FFC000"/>
                </a:solidFill>
              </a:rPr>
              <a:t>II. </a:t>
            </a:r>
            <a:r>
              <a:rPr lang="es-CO" sz="2000" dirty="0" smtClean="0">
                <a:solidFill>
                  <a:srgbClr val="FFC000"/>
                </a:solidFill>
                <a:latin typeface="MV Boli" pitchFamily="2" charset="0"/>
                <a:cs typeface="MV Boli" pitchFamily="2" charset="0"/>
              </a:rPr>
              <a:t>REFORZAMIENTO</a:t>
            </a:r>
          </a:p>
          <a:p>
            <a:pPr algn="ctr"/>
            <a:r>
              <a:rPr lang="es-CO" sz="2000" dirty="0" smtClean="0">
                <a:latin typeface="Maiandra GD" pitchFamily="34" charset="0"/>
              </a:rPr>
              <a:t>Se utilizan expresiones </a:t>
            </a:r>
          </a:p>
          <a:p>
            <a:pPr algn="ctr"/>
            <a:r>
              <a:rPr lang="es-CO" sz="2000" dirty="0" smtClean="0">
                <a:latin typeface="Maiandra GD" pitchFamily="34" charset="0"/>
              </a:rPr>
              <a:t>  BIEN,  EXCELENTE</a:t>
            </a:r>
          </a:p>
          <a:p>
            <a:pPr algn="ctr"/>
            <a:r>
              <a:rPr lang="es-CO" sz="2000" dirty="0" smtClean="0">
                <a:latin typeface="Maiandra GD" pitchFamily="34" charset="0"/>
              </a:rPr>
              <a:t>Que implican un  sentimiento</a:t>
            </a:r>
          </a:p>
          <a:p>
            <a:pPr algn="ctr"/>
            <a:r>
              <a:rPr lang="es-CO" sz="2000" dirty="0" smtClean="0">
                <a:latin typeface="Maiandra GD" pitchFamily="34" charset="0"/>
              </a:rPr>
              <a:t> en la ejecución.</a:t>
            </a:r>
            <a:endParaRPr lang="es-CO" sz="2000" dirty="0" smtClean="0">
              <a:solidFill>
                <a:srgbClr val="FFC000"/>
              </a:solidFill>
              <a:latin typeface="Maiandra GD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228184" y="4365104"/>
            <a:ext cx="249376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2000" dirty="0" smtClean="0">
                <a:solidFill>
                  <a:srgbClr val="FFC000"/>
                </a:solidFill>
                <a:latin typeface="MV Boli" pitchFamily="2" charset="0"/>
                <a:cs typeface="MV Boli" pitchFamily="2" charset="0"/>
              </a:rPr>
              <a:t>IV. AMBIGUO</a:t>
            </a:r>
          </a:p>
          <a:p>
            <a:pPr algn="ctr"/>
            <a:r>
              <a:rPr lang="es-CO" sz="2000" dirty="0" smtClean="0">
                <a:latin typeface="Maiandra GD" pitchFamily="34" charset="0"/>
                <a:cs typeface="MV Boli" pitchFamily="2" charset="0"/>
              </a:rPr>
              <a:t>No se ofrece al </a:t>
            </a:r>
          </a:p>
          <a:p>
            <a:pPr algn="ctr"/>
            <a:r>
              <a:rPr lang="es-CO" sz="2000" dirty="0" smtClean="0">
                <a:latin typeface="Maiandra GD" pitchFamily="34" charset="0"/>
                <a:cs typeface="MV Boli" pitchFamily="2" charset="0"/>
              </a:rPr>
              <a:t>estudiante una</a:t>
            </a:r>
          </a:p>
          <a:p>
            <a:pPr algn="ctr"/>
            <a:r>
              <a:rPr lang="es-CO" sz="2000" dirty="0" smtClean="0">
                <a:latin typeface="Maiandra GD" pitchFamily="34" charset="0"/>
                <a:cs typeface="MV Boli" pitchFamily="2" charset="0"/>
              </a:rPr>
              <a:t> información precisa</a:t>
            </a:r>
          </a:p>
          <a:p>
            <a:pPr algn="ctr"/>
            <a:r>
              <a:rPr lang="es-CO" sz="2000" dirty="0" smtClean="0">
                <a:latin typeface="Maiandra GD" pitchFamily="34" charset="0"/>
                <a:cs typeface="MV Boli" pitchFamily="2" charset="0"/>
              </a:rPr>
              <a:t> sobre su ejecución</a:t>
            </a:r>
            <a:r>
              <a:rPr lang="es-CO" sz="2000" dirty="0" smtClean="0">
                <a:latin typeface="MV Boli" pitchFamily="2" charset="0"/>
                <a:cs typeface="MV Boli" pitchFamily="2" charset="0"/>
              </a:rPr>
              <a:t>.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64963" y="4293096"/>
            <a:ext cx="24482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romanUcPeriod" startAt="3"/>
            </a:pPr>
            <a:r>
              <a:rPr lang="es-CO" sz="2000" dirty="0" smtClean="0">
                <a:solidFill>
                  <a:srgbClr val="FFC000"/>
                </a:solidFill>
                <a:latin typeface="MV Boli" pitchFamily="2" charset="0"/>
                <a:cs typeface="MV Boli" pitchFamily="2" charset="0"/>
              </a:rPr>
              <a:t>NEUTRO</a:t>
            </a:r>
          </a:p>
          <a:p>
            <a:pPr algn="ctr"/>
            <a:r>
              <a:rPr lang="es-CO" sz="2000" dirty="0" smtClean="0">
                <a:latin typeface="Maiandra GD" pitchFamily="34" charset="0"/>
                <a:cs typeface="MV Boli" pitchFamily="2" charset="0"/>
              </a:rPr>
              <a:t>Se observa la ejecución </a:t>
            </a:r>
          </a:p>
          <a:p>
            <a:pPr algn="ctr"/>
            <a:r>
              <a:rPr lang="es-CO" sz="2000" dirty="0" smtClean="0">
                <a:latin typeface="Maiandra GD" pitchFamily="34" charset="0"/>
                <a:cs typeface="MV Boli" pitchFamily="2" charset="0"/>
              </a:rPr>
              <a:t>No se corrige ni se juzga.</a:t>
            </a: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3648" y="2132856"/>
            <a:ext cx="3032596" cy="3436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3576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00" t="20799" r="54100" b="44601"/>
          <a:stretch/>
        </p:blipFill>
        <p:spPr bwMode="auto">
          <a:xfrm>
            <a:off x="179513" y="548680"/>
            <a:ext cx="7992888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4798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Vé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251</TotalTime>
  <Words>322</Words>
  <Application>Microsoft Office PowerPoint</Application>
  <PresentationFormat>Presentación en pantalla (4:3)</PresentationFormat>
  <Paragraphs>80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Vértice</vt:lpstr>
      <vt:lpstr>Enseñanza comando directo</vt:lpstr>
      <vt:lpstr>Diapositiva 2</vt:lpstr>
      <vt:lpstr>CARACTERISTICAS</vt:lpstr>
      <vt:lpstr>MOMENTOS DEL ESTILO DE ENSEÑANZA COMANDO DIRECTO</vt:lpstr>
      <vt:lpstr>FASES DEL ESTILO DE ENSEÑANZA COMANDO DIRECTO</vt:lpstr>
      <vt:lpstr>FASE PREIMPACTO</vt:lpstr>
      <vt:lpstr>FASE IMPACTO</vt:lpstr>
      <vt:lpstr>FASE POSTIMPACTO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ENSEÑANZA BASADA EN EL COMANDO DIRECTO</dc:title>
  <dc:creator>DAVID</dc:creator>
  <cp:lastModifiedBy>Pc</cp:lastModifiedBy>
  <cp:revision>42</cp:revision>
  <dcterms:created xsi:type="dcterms:W3CDTF">2013-04-06T20:02:33Z</dcterms:created>
  <dcterms:modified xsi:type="dcterms:W3CDTF">2013-05-29T05:09:33Z</dcterms:modified>
</cp:coreProperties>
</file>