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3" r:id="rId14"/>
    <p:sldId id="270" r:id="rId15"/>
    <p:sldId id="271" r:id="rId16"/>
    <p:sldId id="272" r:id="rId17"/>
    <p:sldId id="269" r:id="rId1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9A39E63-A233-448C-A9BE-B66C61E6EDE9}" type="datetimeFigureOut">
              <a:rPr lang="es-CO" smtClean="0"/>
              <a:pPr/>
              <a:t>08/04/2013</a:t>
            </a:fld>
            <a:endParaRPr lang="es-CO"/>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CO"/>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028BAFC-73A9-45B5-A62B-B3CD11C161D7}" type="slidenum">
              <a:rPr lang="es-CO" smtClean="0"/>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9A39E63-A233-448C-A9BE-B66C61E6EDE9}" type="datetimeFigureOut">
              <a:rPr lang="es-CO" smtClean="0"/>
              <a:pPr/>
              <a:t>08/04/2013</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0028BAFC-73A9-45B5-A62B-B3CD11C161D7}"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19A39E63-A233-448C-A9BE-B66C61E6EDE9}" type="datetimeFigureOut">
              <a:rPr lang="es-CO" smtClean="0"/>
              <a:pPr/>
              <a:t>08/04/2013</a:t>
            </a:fld>
            <a:endParaRPr lang="es-CO"/>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CO"/>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028BAFC-73A9-45B5-A62B-B3CD11C161D7}"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9A39E63-A233-448C-A9BE-B66C61E6EDE9}" type="datetimeFigureOut">
              <a:rPr lang="es-CO" smtClean="0"/>
              <a:pPr/>
              <a:t>08/04/2013</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0028BAFC-73A9-45B5-A62B-B3CD11C161D7}"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9A39E63-A233-448C-A9BE-B66C61E6EDE9}" type="datetimeFigureOut">
              <a:rPr lang="es-CO" smtClean="0"/>
              <a:pPr/>
              <a:t>08/04/2013</a:t>
            </a:fld>
            <a:endParaRPr lang="es-CO"/>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CO"/>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0028BAFC-73A9-45B5-A62B-B3CD11C161D7}" type="slidenum">
              <a:rPr lang="es-CO" smtClean="0"/>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9A39E63-A233-448C-A9BE-B66C61E6EDE9}" type="datetimeFigureOut">
              <a:rPr lang="es-CO" smtClean="0"/>
              <a:pPr/>
              <a:t>08/04/2013</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0028BAFC-73A9-45B5-A62B-B3CD11C161D7}"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9A39E63-A233-448C-A9BE-B66C61E6EDE9}" type="datetimeFigureOut">
              <a:rPr lang="es-CO" smtClean="0"/>
              <a:pPr/>
              <a:t>08/04/2013</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0028BAFC-73A9-45B5-A62B-B3CD11C161D7}"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19A39E63-A233-448C-A9BE-B66C61E6EDE9}" type="datetimeFigureOut">
              <a:rPr lang="es-CO" smtClean="0"/>
              <a:pPr/>
              <a:t>08/04/2013</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0028BAFC-73A9-45B5-A62B-B3CD11C161D7}"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19A39E63-A233-448C-A9BE-B66C61E6EDE9}" type="datetimeFigureOut">
              <a:rPr lang="es-CO" smtClean="0"/>
              <a:pPr/>
              <a:t>08/04/2013</a:t>
            </a:fld>
            <a:endParaRPr lang="es-CO"/>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CO"/>
          </a:p>
        </p:txBody>
      </p:sp>
      <p:sp>
        <p:nvSpPr>
          <p:cNvPr id="4" name="3 Marcador de número de diapositiva"/>
          <p:cNvSpPr>
            <a:spLocks noGrp="1"/>
          </p:cNvSpPr>
          <p:nvPr>
            <p:ph type="sldNum" sz="quarter" idx="12"/>
          </p:nvPr>
        </p:nvSpPr>
        <p:spPr/>
        <p:txBody>
          <a:bodyPr/>
          <a:lstStyle>
            <a:extLst/>
          </a:lstStyle>
          <a:p>
            <a:fld id="{0028BAFC-73A9-45B5-A62B-B3CD11C161D7}"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9A39E63-A233-448C-A9BE-B66C61E6EDE9}" type="datetimeFigureOut">
              <a:rPr lang="es-CO" smtClean="0"/>
              <a:pPr/>
              <a:t>08/04/2013</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0028BAFC-73A9-45B5-A62B-B3CD11C161D7}"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19A39E63-A233-448C-A9BE-B66C61E6EDE9}" type="datetimeFigureOut">
              <a:rPr lang="es-CO" smtClean="0"/>
              <a:pPr/>
              <a:t>08/04/2013</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0028BAFC-73A9-45B5-A62B-B3CD11C161D7}" type="slidenum">
              <a:rPr lang="es-CO" smtClean="0"/>
              <a:pPr/>
              <a:t>‹Nº›</a:t>
            </a:fld>
            <a:endParaRPr lang="es-CO"/>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9A39E63-A233-448C-A9BE-B66C61E6EDE9}" type="datetimeFigureOut">
              <a:rPr lang="es-CO" smtClean="0"/>
              <a:pPr/>
              <a:t>08/04/2013</a:t>
            </a:fld>
            <a:endParaRPr lang="es-CO"/>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CO"/>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028BAFC-73A9-45B5-A62B-B3CD11C161D7}"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714612" y="714356"/>
            <a:ext cx="6429388" cy="2868168"/>
          </a:xfrm>
        </p:spPr>
        <p:txBody>
          <a:bodyPr/>
          <a:lstStyle/>
          <a:p>
            <a:pPr algn="ctr"/>
            <a:r>
              <a:rPr lang="es-CO" sz="6600" dirty="0" smtClean="0">
                <a:latin typeface="Maiandra GD" pitchFamily="34" charset="0"/>
              </a:rPr>
              <a:t>Resolución </a:t>
            </a:r>
            <a:br>
              <a:rPr lang="es-CO" sz="6600" dirty="0" smtClean="0">
                <a:latin typeface="Maiandra GD" pitchFamily="34" charset="0"/>
              </a:rPr>
            </a:br>
            <a:r>
              <a:rPr lang="es-CO" sz="6600" dirty="0" smtClean="0">
                <a:latin typeface="Maiandra GD" pitchFamily="34" charset="0"/>
              </a:rPr>
              <a:t>de </a:t>
            </a:r>
            <a:br>
              <a:rPr lang="es-CO" sz="6600" dirty="0" smtClean="0">
                <a:latin typeface="Maiandra GD" pitchFamily="34" charset="0"/>
              </a:rPr>
            </a:br>
            <a:r>
              <a:rPr lang="es-CO" sz="6600" dirty="0" smtClean="0">
                <a:latin typeface="Maiandra GD" pitchFamily="34" charset="0"/>
              </a:rPr>
              <a:t>problemas</a:t>
            </a:r>
            <a:endParaRPr lang="es-CO" sz="6600" dirty="0">
              <a:latin typeface="Maiandra GD" pitchFamily="34" charset="0"/>
            </a:endParaRPr>
          </a:p>
        </p:txBody>
      </p:sp>
      <p:sp>
        <p:nvSpPr>
          <p:cNvPr id="3" name="2 Subtítulo"/>
          <p:cNvSpPr>
            <a:spLocks noGrp="1"/>
          </p:cNvSpPr>
          <p:nvPr>
            <p:ph type="subTitle" idx="1"/>
          </p:nvPr>
        </p:nvSpPr>
        <p:spPr>
          <a:xfrm>
            <a:off x="3571868" y="5214950"/>
            <a:ext cx="5572132" cy="1101248"/>
          </a:xfrm>
        </p:spPr>
        <p:txBody>
          <a:bodyPr>
            <a:normAutofit/>
          </a:bodyPr>
          <a:lstStyle/>
          <a:p>
            <a:r>
              <a:rPr lang="es-CO" sz="3600" dirty="0" smtClean="0">
                <a:latin typeface="Maiandra GD" pitchFamily="34" charset="0"/>
              </a:rPr>
              <a:t>Lady Marcela Reina Correa</a:t>
            </a:r>
            <a:endParaRPr lang="es-CO" sz="3600" dirty="0">
              <a:latin typeface="Maiandra GD" pitchFamily="34" charset="0"/>
            </a:endParaRPr>
          </a:p>
        </p:txBody>
      </p:sp>
      <p:pic>
        <p:nvPicPr>
          <p:cNvPr id="4" name="Picture 7" descr="http://nataliagomezdelpozuelo.files.wordpress.com/2011/09/nic3b1os-pensando.jpg"/>
          <p:cNvPicPr>
            <a:picLocks noChangeAspect="1" noChangeArrowheads="1"/>
          </p:cNvPicPr>
          <p:nvPr/>
        </p:nvPicPr>
        <p:blipFill>
          <a:blip r:embed="rId2"/>
          <a:srcRect/>
          <a:stretch>
            <a:fillRect/>
          </a:stretch>
        </p:blipFill>
        <p:spPr bwMode="auto">
          <a:xfrm>
            <a:off x="1" y="3000372"/>
            <a:ext cx="2786050" cy="235745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0" name="Picture 4" descr="http://t2.ftcdn.net/jpg/00/36/68/21/400_F_36682180_oTntIoysGmb6XW4tVXdg53l3RiHLm2pQ.jpg"/>
          <p:cNvPicPr>
            <a:picLocks noChangeAspect="1" noChangeArrowheads="1"/>
          </p:cNvPicPr>
          <p:nvPr/>
        </p:nvPicPr>
        <p:blipFill>
          <a:blip r:embed="rId2"/>
          <a:srcRect/>
          <a:stretch>
            <a:fillRect/>
          </a:stretch>
        </p:blipFill>
        <p:spPr bwMode="auto">
          <a:xfrm>
            <a:off x="571472" y="4071942"/>
            <a:ext cx="2857520" cy="1500197"/>
          </a:xfrm>
          <a:prstGeom prst="rect">
            <a:avLst/>
          </a:prstGeom>
          <a:ln>
            <a:noFill/>
          </a:ln>
          <a:effectLst>
            <a:softEdge rad="112500"/>
          </a:effectLst>
        </p:spPr>
      </p:pic>
      <p:pic>
        <p:nvPicPr>
          <p:cNvPr id="24581" name="Picture 5"/>
          <p:cNvPicPr>
            <a:picLocks noChangeAspect="1" noChangeArrowheads="1"/>
          </p:cNvPicPr>
          <p:nvPr/>
        </p:nvPicPr>
        <p:blipFill>
          <a:blip r:embed="rId3" cstate="print"/>
          <a:srcRect/>
          <a:stretch>
            <a:fillRect/>
          </a:stretch>
        </p:blipFill>
        <p:spPr bwMode="auto">
          <a:xfrm>
            <a:off x="5857884" y="5214951"/>
            <a:ext cx="2286016" cy="1643050"/>
          </a:xfrm>
          <a:prstGeom prst="rect">
            <a:avLst/>
          </a:prstGeom>
          <a:ln>
            <a:noFill/>
          </a:ln>
          <a:effectLst>
            <a:softEdge rad="112500"/>
          </a:effectLst>
        </p:spPr>
      </p:pic>
      <p:sp>
        <p:nvSpPr>
          <p:cNvPr id="3" name="2 Marcador de contenido"/>
          <p:cNvSpPr>
            <a:spLocks noGrp="1"/>
          </p:cNvSpPr>
          <p:nvPr>
            <p:ph idx="1"/>
          </p:nvPr>
        </p:nvSpPr>
        <p:spPr>
          <a:xfrm>
            <a:off x="285720" y="428604"/>
            <a:ext cx="7715304" cy="6027132"/>
          </a:xfrm>
        </p:spPr>
        <p:txBody>
          <a:bodyPr/>
          <a:lstStyle/>
          <a:p>
            <a:pPr marL="514350" indent="-514350">
              <a:buAutoNum type="arabicPeriod" startAt="2"/>
            </a:pPr>
            <a:r>
              <a:rPr lang="es-CO" sz="2800" b="1" dirty="0" smtClean="0">
                <a:solidFill>
                  <a:schemeClr val="accent2">
                    <a:lumMod val="50000"/>
                  </a:schemeClr>
                </a:solidFill>
                <a:latin typeface="Maiandra GD" pitchFamily="34" charset="0"/>
              </a:rPr>
              <a:t>Las relaciones se pueden descubrir:</a:t>
            </a:r>
          </a:p>
          <a:p>
            <a:pPr marL="514350" indent="-514350">
              <a:buAutoNum type="arabicPeriod" startAt="2"/>
            </a:pPr>
            <a:endParaRPr lang="es-CO" sz="2800" b="1" dirty="0" smtClean="0">
              <a:solidFill>
                <a:schemeClr val="accent2">
                  <a:lumMod val="50000"/>
                </a:schemeClr>
              </a:solidFill>
              <a:latin typeface="Maiandra GD" pitchFamily="34" charset="0"/>
            </a:endParaRPr>
          </a:p>
          <a:p>
            <a:pPr marL="514350" indent="-514350" algn="just">
              <a:buFont typeface="+mj-lt"/>
              <a:buAutoNum type="alphaLcParenR"/>
            </a:pPr>
            <a:r>
              <a:rPr lang="es-CO" sz="2400" dirty="0" smtClean="0">
                <a:latin typeface="Maiandra GD" pitchFamily="34" charset="0"/>
              </a:rPr>
              <a:t>Relaciones entre las diversas partes del cuerpo y la pelota con el propósito de detenerla o que se desplace en diferentes formas.</a:t>
            </a:r>
          </a:p>
          <a:p>
            <a:pPr marL="514350" indent="-514350" algn="just">
              <a:buFont typeface="+mj-lt"/>
              <a:buAutoNum type="alphaLcParenR"/>
            </a:pPr>
            <a:endParaRPr lang="es-CO" sz="2400" dirty="0" smtClean="0">
              <a:latin typeface="Maiandra GD" pitchFamily="34" charset="0"/>
            </a:endParaRPr>
          </a:p>
          <a:p>
            <a:pPr marL="514350" indent="-514350" algn="just">
              <a:buFont typeface="+mj-lt"/>
              <a:buAutoNum type="alphaLcParenR"/>
            </a:pPr>
            <a:endParaRPr lang="es-CO" sz="2400" dirty="0" smtClean="0">
              <a:latin typeface="Maiandra GD" pitchFamily="34" charset="0"/>
            </a:endParaRPr>
          </a:p>
          <a:p>
            <a:pPr marL="514350" indent="-514350" algn="just">
              <a:buFont typeface="+mj-lt"/>
              <a:buAutoNum type="alphaLcParenR"/>
            </a:pPr>
            <a:r>
              <a:rPr lang="es-CO" sz="2400" dirty="0" smtClean="0">
                <a:latin typeface="Maiandra GD" pitchFamily="34" charset="0"/>
              </a:rPr>
              <a:t>En gimnasia, las relaciones entre el cuerpo y el aparato o las extremidades y la barra de equilibrio.</a:t>
            </a:r>
          </a:p>
          <a:p>
            <a:pPr marL="514350" indent="-514350" algn="just">
              <a:buFont typeface="+mj-lt"/>
              <a:buAutoNum type="alphaLcParenR"/>
            </a:pPr>
            <a:endParaRPr lang="es-CO" sz="2400" dirty="0" smtClean="0">
              <a:latin typeface="Maiandra GD" pitchFamily="34" charset="0"/>
            </a:endParaRPr>
          </a:p>
          <a:p>
            <a:pPr marL="514350" indent="-514350" algn="just">
              <a:buFont typeface="+mj-lt"/>
              <a:buAutoNum type="alphaLcParenR"/>
            </a:pPr>
            <a:endParaRPr lang="es-CO" sz="2400" dirty="0" smtClean="0">
              <a:latin typeface="Maiandra GD" pitchFamily="34" charset="0"/>
            </a:endParaRPr>
          </a:p>
          <a:p>
            <a:pPr marL="514350" indent="-514350" algn="just">
              <a:buFont typeface="+mj-lt"/>
              <a:buAutoNum type="alphaLcParenR"/>
            </a:pPr>
            <a:r>
              <a:rPr lang="es-CO" sz="2400" dirty="0" smtClean="0">
                <a:latin typeface="Maiandra GD" pitchFamily="34" charset="0"/>
              </a:rPr>
              <a:t>Relación  existente entre dos participantes en un juego.</a:t>
            </a:r>
            <a:endParaRPr lang="es-CO" sz="2400" dirty="0" smtClean="0"/>
          </a:p>
        </p:txBody>
      </p:sp>
      <p:pic>
        <p:nvPicPr>
          <p:cNvPr id="24578" name="Picture 2" descr="http://www.webdelbebe.com/wp-content/uploads/2008/10/deporte-nino.jpg"/>
          <p:cNvPicPr>
            <a:picLocks noChangeAspect="1" noChangeArrowheads="1"/>
          </p:cNvPicPr>
          <p:nvPr/>
        </p:nvPicPr>
        <p:blipFill>
          <a:blip r:embed="rId4"/>
          <a:srcRect/>
          <a:stretch>
            <a:fillRect/>
          </a:stretch>
        </p:blipFill>
        <p:spPr bwMode="auto">
          <a:xfrm>
            <a:off x="5286380" y="2143116"/>
            <a:ext cx="2460644" cy="157163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2.bp.blogspot.com/-aH31dbHXGW8/UAAPZsvXXZI/AAAAAAAAHw4/9jdWzoEP7Tc/s1600/ninos-nadando.jpg"/>
          <p:cNvPicPr>
            <a:picLocks noChangeAspect="1" noChangeArrowheads="1"/>
          </p:cNvPicPr>
          <p:nvPr/>
        </p:nvPicPr>
        <p:blipFill>
          <a:blip r:embed="rId2"/>
          <a:srcRect/>
          <a:stretch>
            <a:fillRect/>
          </a:stretch>
        </p:blipFill>
        <p:spPr bwMode="auto">
          <a:xfrm>
            <a:off x="4572000" y="4512601"/>
            <a:ext cx="3643338" cy="2345399"/>
          </a:xfrm>
          <a:prstGeom prst="rect">
            <a:avLst/>
          </a:prstGeom>
          <a:ln>
            <a:noFill/>
          </a:ln>
          <a:effectLst>
            <a:softEdge rad="112500"/>
          </a:effectLst>
        </p:spPr>
      </p:pic>
      <p:sp>
        <p:nvSpPr>
          <p:cNvPr id="3" name="2 Marcador de contenido"/>
          <p:cNvSpPr>
            <a:spLocks noGrp="1"/>
          </p:cNvSpPr>
          <p:nvPr>
            <p:ph idx="1"/>
          </p:nvPr>
        </p:nvSpPr>
        <p:spPr>
          <a:xfrm>
            <a:off x="357158" y="571480"/>
            <a:ext cx="7643866" cy="5884256"/>
          </a:xfrm>
        </p:spPr>
        <p:txBody>
          <a:bodyPr/>
          <a:lstStyle/>
          <a:p>
            <a:pPr algn="just">
              <a:buNone/>
            </a:pPr>
            <a:r>
              <a:rPr lang="es-CO" sz="1800" b="1" dirty="0" smtClean="0">
                <a:solidFill>
                  <a:schemeClr val="accent5">
                    <a:lumMod val="40000"/>
                    <a:lumOff val="60000"/>
                  </a:schemeClr>
                </a:solidFill>
                <a:latin typeface="Maiandra GD" pitchFamily="34" charset="0"/>
              </a:rPr>
              <a:t>3.</a:t>
            </a:r>
            <a:r>
              <a:rPr lang="es-CO" sz="2400" b="1" dirty="0" smtClean="0">
                <a:solidFill>
                  <a:schemeClr val="accent2">
                    <a:lumMod val="50000"/>
                  </a:schemeClr>
                </a:solidFill>
                <a:latin typeface="Maiandra GD" pitchFamily="34" charset="0"/>
              </a:rPr>
              <a:t> </a:t>
            </a:r>
            <a:r>
              <a:rPr lang="es-CO" sz="2800" b="1" dirty="0" smtClean="0">
                <a:solidFill>
                  <a:schemeClr val="accent2">
                    <a:lumMod val="50000"/>
                  </a:schemeClr>
                </a:solidFill>
                <a:latin typeface="Maiandra GD" pitchFamily="34" charset="0"/>
              </a:rPr>
              <a:t>Las preferencias y la validez se pueden   descubrir:</a:t>
            </a:r>
          </a:p>
          <a:p>
            <a:pPr algn="just">
              <a:buNone/>
            </a:pPr>
            <a:endParaRPr lang="es-CO" sz="2800" b="1" dirty="0" smtClean="0">
              <a:solidFill>
                <a:schemeClr val="accent2">
                  <a:lumMod val="50000"/>
                </a:schemeClr>
              </a:solidFill>
              <a:latin typeface="Maiandra GD" pitchFamily="34" charset="0"/>
            </a:endParaRPr>
          </a:p>
          <a:p>
            <a:pPr marL="457200" indent="-457200" algn="just">
              <a:buFont typeface="+mj-lt"/>
              <a:buAutoNum type="alphaLcParenR"/>
            </a:pPr>
            <a:r>
              <a:rPr lang="es-CO" sz="2400" dirty="0" smtClean="0">
                <a:latin typeface="Maiandra GD" pitchFamily="34" charset="0"/>
              </a:rPr>
              <a:t>Preferencias en la estrategia de juego.</a:t>
            </a:r>
          </a:p>
          <a:p>
            <a:pPr marL="457200" indent="-457200" algn="just">
              <a:buFont typeface="+mj-lt"/>
              <a:buAutoNum type="alphaLcParenR"/>
            </a:pPr>
            <a:endParaRPr lang="es-CO" sz="2400" dirty="0" smtClean="0">
              <a:latin typeface="Maiandra GD" pitchFamily="34" charset="0"/>
            </a:endParaRPr>
          </a:p>
          <a:p>
            <a:pPr marL="457200" indent="-457200" algn="just">
              <a:buFont typeface="+mj-lt"/>
              <a:buAutoNum type="alphaLcParenR"/>
            </a:pPr>
            <a:r>
              <a:rPr lang="es-CO" sz="2400" dirty="0" smtClean="0">
                <a:latin typeface="Maiandra GD" pitchFamily="34" charset="0"/>
              </a:rPr>
              <a:t>Preferencias con respecto a una toma (en lucha)</a:t>
            </a:r>
          </a:p>
          <a:p>
            <a:pPr marL="457200" indent="-457200" algn="just">
              <a:buFont typeface="+mj-lt"/>
              <a:buAutoNum type="alphaLcParenR"/>
            </a:pPr>
            <a:endParaRPr lang="es-CO" sz="2400" dirty="0" smtClean="0">
              <a:latin typeface="Maiandra GD" pitchFamily="34" charset="0"/>
            </a:endParaRPr>
          </a:p>
          <a:p>
            <a:pPr marL="457200" indent="-457200" algn="just">
              <a:buFont typeface="+mj-lt"/>
              <a:buAutoNum type="alphaLcParenR"/>
            </a:pPr>
            <a:r>
              <a:rPr lang="es-CO" sz="2400" dirty="0" smtClean="0">
                <a:latin typeface="Maiandra GD" pitchFamily="34" charset="0"/>
              </a:rPr>
              <a:t>Preferencia en natación sincronizada.</a:t>
            </a:r>
          </a:p>
          <a:p>
            <a:pPr marL="457200" indent="-457200" algn="just">
              <a:buFont typeface="+mj-lt"/>
              <a:buAutoNum type="alphaLcParenR"/>
            </a:pPr>
            <a:endParaRPr lang="es-CO" sz="2400" dirty="0" smtClean="0">
              <a:latin typeface="Maiandra GD" pitchFamily="34" charset="0"/>
            </a:endParaRPr>
          </a:p>
          <a:p>
            <a:pPr marL="457200" indent="-457200" algn="just">
              <a:buFont typeface="+mj-lt"/>
              <a:buAutoNum type="alphaLcParenR"/>
            </a:pPr>
            <a:r>
              <a:rPr lang="es-CO" sz="2400" dirty="0" smtClean="0">
                <a:latin typeface="Maiandra GD" pitchFamily="34" charset="0"/>
              </a:rPr>
              <a:t>Preferencias con respecto a posiciones corporales.</a:t>
            </a:r>
          </a:p>
          <a:p>
            <a:pPr>
              <a:buNone/>
            </a:pPr>
            <a:endParaRPr lang="es-C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500042"/>
            <a:ext cx="7643866" cy="5955694"/>
          </a:xfrm>
        </p:spPr>
        <p:txBody>
          <a:bodyPr/>
          <a:lstStyle/>
          <a:p>
            <a:pPr>
              <a:buNone/>
            </a:pPr>
            <a:r>
              <a:rPr lang="es-CO" sz="1800" b="1" dirty="0" smtClean="0">
                <a:solidFill>
                  <a:schemeClr val="tx2"/>
                </a:solidFill>
                <a:latin typeface="Maiandra GD" pitchFamily="34" charset="0"/>
              </a:rPr>
              <a:t>4. </a:t>
            </a:r>
            <a:r>
              <a:rPr lang="es-CO" sz="2800" b="1" dirty="0" smtClean="0">
                <a:solidFill>
                  <a:schemeClr val="accent2">
                    <a:lumMod val="50000"/>
                  </a:schemeClr>
                </a:solidFill>
                <a:latin typeface="Maiandra GD" pitchFamily="34" charset="0"/>
              </a:rPr>
              <a:t>Los limites se pueden descubrir:</a:t>
            </a:r>
          </a:p>
          <a:p>
            <a:pPr>
              <a:buNone/>
            </a:pPr>
            <a:endParaRPr lang="es-CO" sz="2800" b="1" dirty="0" smtClean="0">
              <a:solidFill>
                <a:schemeClr val="accent2">
                  <a:lumMod val="50000"/>
                </a:schemeClr>
              </a:solidFill>
              <a:latin typeface="Maiandra GD" pitchFamily="34" charset="0"/>
            </a:endParaRPr>
          </a:p>
          <a:p>
            <a:pPr marL="514350" indent="-514350" algn="just">
              <a:buNone/>
            </a:pPr>
            <a:r>
              <a:rPr lang="es-CO" sz="2400" dirty="0" smtClean="0">
                <a:latin typeface="Maiandra GD" pitchFamily="34" charset="0"/>
              </a:rPr>
              <a:t>     Lo mínimo, lo máximo, lo mas lento y lo mas rápido, lo mas bajo y lo mas alto, etc. </a:t>
            </a:r>
          </a:p>
          <a:p>
            <a:pPr marL="514350" indent="-514350" algn="just">
              <a:buNone/>
            </a:pPr>
            <a:endParaRPr lang="es-CO" sz="2400" dirty="0" smtClean="0">
              <a:latin typeface="Maiandra GD" pitchFamily="34" charset="0"/>
            </a:endParaRPr>
          </a:p>
          <a:p>
            <a:pPr marL="514350" indent="-514350" algn="just">
              <a:buNone/>
            </a:pPr>
            <a:r>
              <a:rPr lang="es-CO" sz="2000" b="1" dirty="0" smtClean="0">
                <a:solidFill>
                  <a:schemeClr val="bg2">
                    <a:lumMod val="90000"/>
                  </a:schemeClr>
                </a:solidFill>
                <a:latin typeface="Maiandra GD" pitchFamily="34" charset="0"/>
              </a:rPr>
              <a:t>5. </a:t>
            </a:r>
            <a:r>
              <a:rPr lang="es-CO" sz="2800" b="1" dirty="0" smtClean="0">
                <a:solidFill>
                  <a:schemeClr val="accent2">
                    <a:lumMod val="50000"/>
                  </a:schemeClr>
                </a:solidFill>
                <a:latin typeface="Maiandra GD" pitchFamily="34" charset="0"/>
              </a:rPr>
              <a:t>Conceptos:</a:t>
            </a:r>
          </a:p>
          <a:p>
            <a:pPr marL="514350" indent="-514350" algn="just">
              <a:buNone/>
            </a:pPr>
            <a:endParaRPr lang="es-CO" sz="2800" b="1" dirty="0" smtClean="0">
              <a:solidFill>
                <a:schemeClr val="accent2">
                  <a:lumMod val="50000"/>
                </a:schemeClr>
              </a:solidFill>
              <a:latin typeface="Maiandra GD" pitchFamily="34" charset="0"/>
            </a:endParaRPr>
          </a:p>
          <a:p>
            <a:pPr marL="514350" indent="-514350" algn="just">
              <a:buNone/>
            </a:pPr>
            <a:r>
              <a:rPr lang="es-CO" sz="2400" dirty="0" smtClean="0">
                <a:latin typeface="Maiandra GD" pitchFamily="34" charset="0"/>
              </a:rPr>
              <a:t>     Implica un concepto o esta estructurada sobre varios conceptos.</a:t>
            </a:r>
            <a:endParaRPr lang="es-CO" sz="2000" dirty="0"/>
          </a:p>
        </p:txBody>
      </p:sp>
      <p:pic>
        <p:nvPicPr>
          <p:cNvPr id="25602" name="Picture 2" descr="http://us.123rf.com/400wm/400/400/artisticco/artisticco1108/artisticco110800025/10369924-ilustracion-de-un-muchacho-que-lleva-una-pelota-de-futbol-americano.jpg"/>
          <p:cNvPicPr>
            <a:picLocks noChangeAspect="1" noChangeArrowheads="1"/>
          </p:cNvPicPr>
          <p:nvPr/>
        </p:nvPicPr>
        <p:blipFill>
          <a:blip r:embed="rId2"/>
          <a:srcRect/>
          <a:stretch>
            <a:fillRect/>
          </a:stretch>
        </p:blipFill>
        <p:spPr bwMode="auto">
          <a:xfrm>
            <a:off x="6215074" y="4071895"/>
            <a:ext cx="1857404" cy="2786106"/>
          </a:xfrm>
          <a:prstGeom prst="rect">
            <a:avLst/>
          </a:prstGeom>
          <a:ln>
            <a:noFill/>
          </a:ln>
          <a:effectLst>
            <a:softEdge rad="112500"/>
          </a:effectLst>
        </p:spPr>
      </p:pic>
      <p:sp>
        <p:nvSpPr>
          <p:cNvPr id="5" name="4 CuadroTexto"/>
          <p:cNvSpPr txBox="1"/>
          <p:nvPr/>
        </p:nvSpPr>
        <p:spPr>
          <a:xfrm>
            <a:off x="3143240" y="5857892"/>
            <a:ext cx="2857520" cy="769441"/>
          </a:xfrm>
          <a:prstGeom prst="rect">
            <a:avLst/>
          </a:prstGeom>
          <a:noFill/>
        </p:spPr>
        <p:txBody>
          <a:bodyPr wrap="square" rtlCol="0">
            <a:spAutoFit/>
          </a:bodyPr>
          <a:lstStyle/>
          <a:p>
            <a:pPr algn="ctr"/>
            <a:r>
              <a:rPr lang="es-CO" sz="2200" dirty="0" smtClean="0">
                <a:latin typeface="Maiandra GD" pitchFamily="34" charset="0"/>
              </a:rPr>
              <a:t>Relaciones entre ataque y defensa</a:t>
            </a:r>
            <a:endParaRPr lang="es-CO" sz="2200" dirty="0">
              <a:latin typeface="Maiandra GD"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2500306"/>
            <a:ext cx="7239000" cy="3929082"/>
          </a:xfrm>
        </p:spPr>
        <p:txBody>
          <a:bodyPr>
            <a:noAutofit/>
          </a:bodyPr>
          <a:lstStyle/>
          <a:p>
            <a:pPr algn="ctr"/>
            <a:r>
              <a:rPr lang="es-CO" sz="13800" dirty="0" smtClean="0">
                <a:latin typeface="Maiandra GD" pitchFamily="34" charset="0"/>
              </a:rPr>
              <a:t>PLAN</a:t>
            </a:r>
            <a:br>
              <a:rPr lang="es-CO" sz="13800" dirty="0" smtClean="0">
                <a:latin typeface="Maiandra GD" pitchFamily="34" charset="0"/>
              </a:rPr>
            </a:br>
            <a:r>
              <a:rPr lang="es-CO" sz="13800" dirty="0" smtClean="0">
                <a:latin typeface="Maiandra GD" pitchFamily="34" charset="0"/>
              </a:rPr>
              <a:t>DE </a:t>
            </a:r>
            <a:br>
              <a:rPr lang="es-CO" sz="13800" dirty="0" smtClean="0">
                <a:latin typeface="Maiandra GD" pitchFamily="34" charset="0"/>
              </a:rPr>
            </a:br>
            <a:r>
              <a:rPr lang="es-CO" sz="13800" dirty="0" smtClean="0">
                <a:latin typeface="Maiandra GD" pitchFamily="34" charset="0"/>
              </a:rPr>
              <a:t>CLASE</a:t>
            </a:r>
            <a:endParaRPr lang="es-CO" sz="4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1" y="0"/>
          <a:ext cx="9143998" cy="6857999"/>
        </p:xfrm>
        <a:graphic>
          <a:graphicData uri="http://schemas.openxmlformats.org/drawingml/2006/table">
            <a:tbl>
              <a:tblPr/>
              <a:tblGrid>
                <a:gridCol w="1060280"/>
                <a:gridCol w="90307"/>
                <a:gridCol w="981613"/>
                <a:gridCol w="838624"/>
                <a:gridCol w="771832"/>
                <a:gridCol w="911356"/>
                <a:gridCol w="4489986"/>
              </a:tblGrid>
              <a:tr h="247087">
                <a:tc gridSpan="7">
                  <a:txBody>
                    <a:bodyPr/>
                    <a:lstStyle/>
                    <a:p>
                      <a:pPr algn="ctr">
                        <a:lnSpc>
                          <a:spcPct val="115000"/>
                        </a:lnSpc>
                        <a:spcAft>
                          <a:spcPts val="0"/>
                        </a:spcAft>
                      </a:pPr>
                      <a:r>
                        <a:rPr lang="es-CO" sz="1100" b="1" dirty="0">
                          <a:latin typeface="Arial"/>
                          <a:ea typeface="Calibri"/>
                          <a:cs typeface="Times New Roman"/>
                        </a:rPr>
                        <a:t>UNIDAD DIDACTICA: ESQUEMA CORPORAL</a:t>
                      </a:r>
                      <a:endParaRPr lang="es-CO" sz="11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AEC7"/>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247087">
                <a:tc gridSpan="7">
                  <a:txBody>
                    <a:bodyPr/>
                    <a:lstStyle/>
                    <a:p>
                      <a:pPr algn="just">
                        <a:lnSpc>
                          <a:spcPct val="115000"/>
                        </a:lnSpc>
                        <a:spcAft>
                          <a:spcPts val="0"/>
                        </a:spcAft>
                        <a:tabLst>
                          <a:tab pos="5737225" algn="ctr"/>
                        </a:tabLst>
                      </a:pPr>
                      <a:r>
                        <a:rPr lang="es-CO" sz="900" b="1" dirty="0">
                          <a:latin typeface="Arial"/>
                          <a:ea typeface="Calibri"/>
                          <a:cs typeface="Times New Roman"/>
                        </a:rPr>
                        <a:t>      SESIÓN N° 1                                                            TEMA: LATERALIDAD (DERECHA – IZQUIERDA)                                            CICLO I</a:t>
                      </a:r>
                      <a:endParaRPr lang="es-CO" sz="9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92023">
                <a:tc gridSpan="2">
                  <a:txBody>
                    <a:bodyPr/>
                    <a:lstStyle/>
                    <a:p>
                      <a:pPr algn="ctr">
                        <a:lnSpc>
                          <a:spcPct val="115000"/>
                        </a:lnSpc>
                        <a:spcAft>
                          <a:spcPts val="0"/>
                        </a:spcAft>
                      </a:pPr>
                      <a:r>
                        <a:rPr lang="es-CO" sz="900" b="1">
                          <a:latin typeface="Arial"/>
                          <a:ea typeface="Calibri"/>
                          <a:cs typeface="Times New Roman"/>
                        </a:rPr>
                        <a:t>OBJETIVO</a:t>
                      </a:r>
                      <a:endParaRPr lang="es-CO" sz="90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hMerge="1">
                  <a:txBody>
                    <a:bodyPr/>
                    <a:lstStyle/>
                    <a:p>
                      <a:endParaRPr lang="es-CO"/>
                    </a:p>
                  </a:txBody>
                  <a:tcPr/>
                </a:tc>
                <a:tc>
                  <a:txBody>
                    <a:bodyPr/>
                    <a:lstStyle/>
                    <a:p>
                      <a:pPr algn="ctr">
                        <a:lnSpc>
                          <a:spcPct val="115000"/>
                        </a:lnSpc>
                        <a:spcAft>
                          <a:spcPts val="0"/>
                        </a:spcAft>
                      </a:pPr>
                      <a:r>
                        <a:rPr lang="es-CO" sz="900" b="1" dirty="0">
                          <a:latin typeface="Arial"/>
                          <a:ea typeface="Calibri"/>
                          <a:cs typeface="Times New Roman"/>
                        </a:rPr>
                        <a:t>CONTENIDOS</a:t>
                      </a:r>
                      <a:endParaRPr lang="es-CO" sz="9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15000"/>
                        </a:lnSpc>
                        <a:spcAft>
                          <a:spcPts val="0"/>
                        </a:spcAft>
                      </a:pPr>
                      <a:r>
                        <a:rPr lang="es-CO" sz="900" b="1">
                          <a:latin typeface="Arial"/>
                          <a:ea typeface="Calibri"/>
                          <a:cs typeface="Times New Roman"/>
                        </a:rPr>
                        <a:t>ESTILO DE ENSEÑANZA</a:t>
                      </a:r>
                      <a:endParaRPr lang="es-CO" sz="90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15000"/>
                        </a:lnSpc>
                        <a:spcAft>
                          <a:spcPts val="0"/>
                        </a:spcAft>
                      </a:pPr>
                      <a:r>
                        <a:rPr lang="es-CO" sz="900" b="1">
                          <a:latin typeface="Arial"/>
                          <a:ea typeface="Calibri"/>
                          <a:cs typeface="Times New Roman"/>
                        </a:rPr>
                        <a:t>ESPACIOS</a:t>
                      </a:r>
                      <a:endParaRPr lang="es-CO" sz="90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15000"/>
                        </a:lnSpc>
                        <a:spcAft>
                          <a:spcPts val="0"/>
                        </a:spcAft>
                      </a:pPr>
                      <a:r>
                        <a:rPr lang="es-CO" sz="900" b="1" dirty="0">
                          <a:latin typeface="Arial"/>
                          <a:ea typeface="Calibri"/>
                          <a:cs typeface="Times New Roman"/>
                        </a:rPr>
                        <a:t>RECURSOS DIDACTICOS</a:t>
                      </a:r>
                      <a:endParaRPr lang="es-CO" sz="9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15000"/>
                        </a:lnSpc>
                        <a:spcAft>
                          <a:spcPts val="0"/>
                        </a:spcAft>
                      </a:pPr>
                      <a:r>
                        <a:rPr lang="es-CO" sz="900" b="1" dirty="0">
                          <a:latin typeface="Arial"/>
                          <a:ea typeface="Calibri"/>
                          <a:cs typeface="Times New Roman"/>
                        </a:rPr>
                        <a:t>CALENTAMIENTO</a:t>
                      </a:r>
                      <a:endParaRPr lang="es-CO" sz="9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r>
              <a:tr h="4116240">
                <a:tc gridSpan="2">
                  <a:txBody>
                    <a:bodyPr/>
                    <a:lstStyle/>
                    <a:p>
                      <a:pPr algn="just">
                        <a:lnSpc>
                          <a:spcPct val="115000"/>
                        </a:lnSpc>
                        <a:spcAft>
                          <a:spcPts val="0"/>
                        </a:spcAft>
                      </a:pPr>
                      <a:endParaRPr lang="es-CO" sz="1100" dirty="0">
                        <a:latin typeface="Arial"/>
                        <a:ea typeface="Calibri"/>
                        <a:cs typeface="Times New Roman"/>
                      </a:endParaRPr>
                    </a:p>
                    <a:p>
                      <a:pPr algn="just">
                        <a:lnSpc>
                          <a:spcPct val="115000"/>
                        </a:lnSpc>
                        <a:spcAft>
                          <a:spcPts val="0"/>
                        </a:spcAft>
                      </a:pPr>
                      <a:r>
                        <a:rPr lang="es-CO" sz="1100" dirty="0">
                          <a:latin typeface="Arial"/>
                          <a:ea typeface="Calibri"/>
                          <a:cs typeface="Times New Roman"/>
                        </a:rPr>
                        <a:t>Potencializar la lateralidad (derecha – izquierda) de los niños(as) ejercitándola libremente en variadas situaciones.</a:t>
                      </a:r>
                      <a:endParaRPr lang="es-CO" sz="11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es-CO"/>
                    </a:p>
                  </a:txBody>
                  <a:tcPr/>
                </a:tc>
                <a:tc>
                  <a:txBody>
                    <a:bodyPr/>
                    <a:lstStyle/>
                    <a:p>
                      <a:pPr algn="just">
                        <a:lnSpc>
                          <a:spcPct val="115000"/>
                        </a:lnSpc>
                        <a:spcAft>
                          <a:spcPts val="0"/>
                        </a:spcAft>
                      </a:pPr>
                      <a:endParaRPr lang="es-CO" sz="1100" dirty="0">
                        <a:latin typeface="Arial"/>
                        <a:ea typeface="Calibri"/>
                        <a:cs typeface="Times New Roman"/>
                      </a:endParaRPr>
                    </a:p>
                    <a:p>
                      <a:pPr algn="just">
                        <a:lnSpc>
                          <a:spcPct val="115000"/>
                        </a:lnSpc>
                        <a:spcAft>
                          <a:spcPts val="0"/>
                        </a:spcAft>
                      </a:pPr>
                      <a:r>
                        <a:rPr lang="es-CO" sz="1100" dirty="0">
                          <a:latin typeface="Arial"/>
                          <a:ea typeface="Calibri"/>
                          <a:cs typeface="Times New Roman"/>
                        </a:rPr>
                        <a:t>Partes del </a:t>
                      </a:r>
                      <a:r>
                        <a:rPr lang="es-CO" sz="1100" dirty="0" smtClean="0">
                          <a:latin typeface="Arial"/>
                          <a:ea typeface="Calibri"/>
                          <a:cs typeface="Times New Roman"/>
                        </a:rPr>
                        <a:t>cuerpo</a:t>
                      </a:r>
                    </a:p>
                    <a:p>
                      <a:pPr algn="just">
                        <a:lnSpc>
                          <a:spcPct val="115000"/>
                        </a:lnSpc>
                        <a:spcAft>
                          <a:spcPts val="0"/>
                        </a:spcAft>
                      </a:pPr>
                      <a:endParaRPr lang="es-CO" sz="1100" dirty="0">
                        <a:latin typeface="Calibri"/>
                        <a:ea typeface="Calibri"/>
                        <a:cs typeface="Times New Roman"/>
                      </a:endParaRPr>
                    </a:p>
                    <a:p>
                      <a:pPr marL="342900" lvl="0" indent="-342900" algn="just">
                        <a:lnSpc>
                          <a:spcPct val="115000"/>
                        </a:lnSpc>
                        <a:spcAft>
                          <a:spcPts val="0"/>
                        </a:spcAft>
                        <a:buFont typeface="Symbol"/>
                        <a:buNone/>
                      </a:pPr>
                      <a:r>
                        <a:rPr lang="es-CO" sz="1100" dirty="0" smtClean="0">
                          <a:latin typeface="Arial"/>
                          <a:ea typeface="Calibri"/>
                          <a:cs typeface="Times New Roman"/>
                        </a:rPr>
                        <a:t>Extremidades</a:t>
                      </a:r>
                    </a:p>
                    <a:p>
                      <a:pPr marL="342900" lvl="0" indent="-342900" algn="just">
                        <a:lnSpc>
                          <a:spcPct val="115000"/>
                        </a:lnSpc>
                        <a:spcAft>
                          <a:spcPts val="0"/>
                        </a:spcAft>
                        <a:buFont typeface="Symbol"/>
                        <a:buNone/>
                      </a:pPr>
                      <a:r>
                        <a:rPr lang="es-CO" sz="1100" dirty="0" smtClean="0">
                          <a:latin typeface="Arial"/>
                          <a:ea typeface="Calibri"/>
                          <a:cs typeface="Times New Roman"/>
                        </a:rPr>
                        <a:t>Superiores.</a:t>
                      </a:r>
                    </a:p>
                    <a:p>
                      <a:pPr marL="342900" lvl="0" indent="-342900" algn="just">
                        <a:lnSpc>
                          <a:spcPct val="115000"/>
                        </a:lnSpc>
                        <a:spcAft>
                          <a:spcPts val="0"/>
                        </a:spcAft>
                        <a:buFont typeface="Symbol"/>
                        <a:buNone/>
                      </a:pPr>
                      <a:endParaRPr lang="es-CO" sz="1100" dirty="0">
                        <a:latin typeface="Calibri"/>
                        <a:ea typeface="Calibri"/>
                        <a:cs typeface="Times New Roman"/>
                      </a:endParaRPr>
                    </a:p>
                    <a:p>
                      <a:pPr marL="342900" lvl="0" indent="-342900" algn="just">
                        <a:lnSpc>
                          <a:spcPct val="115000"/>
                        </a:lnSpc>
                        <a:spcAft>
                          <a:spcPts val="0"/>
                        </a:spcAft>
                        <a:buFont typeface="Symbol"/>
                        <a:buNone/>
                      </a:pPr>
                      <a:r>
                        <a:rPr lang="es-CO" sz="1100" dirty="0" smtClean="0">
                          <a:latin typeface="Arial"/>
                          <a:ea typeface="Calibri"/>
                          <a:cs typeface="Times New Roman"/>
                        </a:rPr>
                        <a:t>Extremidades</a:t>
                      </a:r>
                    </a:p>
                    <a:p>
                      <a:pPr marL="342900" lvl="0" indent="-342900" algn="just">
                        <a:lnSpc>
                          <a:spcPct val="115000"/>
                        </a:lnSpc>
                        <a:spcAft>
                          <a:spcPts val="0"/>
                        </a:spcAft>
                        <a:buFont typeface="Symbol"/>
                        <a:buNone/>
                      </a:pPr>
                      <a:r>
                        <a:rPr lang="es-CO" sz="1100" dirty="0" smtClean="0">
                          <a:latin typeface="Arial"/>
                          <a:ea typeface="Calibri"/>
                          <a:cs typeface="Times New Roman"/>
                        </a:rPr>
                        <a:t>Inferiores</a:t>
                      </a:r>
                      <a:r>
                        <a:rPr lang="es-CO" sz="1100" dirty="0">
                          <a:latin typeface="Arial"/>
                          <a:ea typeface="Calibri"/>
                          <a:cs typeface="Times New Roman"/>
                        </a:rPr>
                        <a:t>.</a:t>
                      </a:r>
                      <a:endParaRPr lang="es-CO" sz="11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15000"/>
                        </a:lnSpc>
                        <a:spcAft>
                          <a:spcPts val="0"/>
                        </a:spcAft>
                      </a:pPr>
                      <a:endParaRPr lang="es-CO" sz="1100" dirty="0">
                        <a:latin typeface="Arial"/>
                        <a:ea typeface="Calibri"/>
                        <a:cs typeface="Times New Roman"/>
                      </a:endParaRPr>
                    </a:p>
                    <a:p>
                      <a:pPr algn="ctr">
                        <a:lnSpc>
                          <a:spcPct val="115000"/>
                        </a:lnSpc>
                        <a:spcAft>
                          <a:spcPts val="0"/>
                        </a:spcAft>
                      </a:pPr>
                      <a:r>
                        <a:rPr lang="es-CO" sz="1100" dirty="0">
                          <a:latin typeface="Arial"/>
                          <a:ea typeface="Calibri"/>
                          <a:cs typeface="Times New Roman"/>
                        </a:rPr>
                        <a:t>Resolución de Problemas</a:t>
                      </a:r>
                      <a:endParaRPr lang="es-CO" sz="11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just">
                        <a:lnSpc>
                          <a:spcPct val="115000"/>
                        </a:lnSpc>
                        <a:spcAft>
                          <a:spcPts val="0"/>
                        </a:spcAft>
                      </a:pPr>
                      <a:endParaRPr lang="es-CO" sz="1100" dirty="0">
                        <a:latin typeface="Arial"/>
                        <a:ea typeface="Calibri"/>
                        <a:cs typeface="Times New Roman"/>
                      </a:endParaRPr>
                    </a:p>
                    <a:p>
                      <a:pPr marL="342900" lvl="0" indent="-342900" algn="l">
                        <a:lnSpc>
                          <a:spcPct val="115000"/>
                        </a:lnSpc>
                        <a:spcAft>
                          <a:spcPts val="0"/>
                        </a:spcAft>
                        <a:buFont typeface="Symbol"/>
                        <a:buNone/>
                      </a:pPr>
                      <a:r>
                        <a:rPr lang="es-CO" sz="1050" dirty="0" smtClean="0">
                          <a:latin typeface="Arial"/>
                          <a:ea typeface="Calibri"/>
                          <a:cs typeface="Times New Roman"/>
                        </a:rPr>
                        <a:t>Campo</a:t>
                      </a:r>
                      <a:endParaRPr lang="es-CO" sz="1050" baseline="0" dirty="0" smtClean="0">
                        <a:latin typeface="Arial"/>
                        <a:ea typeface="Calibri"/>
                        <a:cs typeface="Times New Roman"/>
                      </a:endParaRPr>
                    </a:p>
                    <a:p>
                      <a:pPr marL="342900" lvl="0" indent="-342900" algn="l">
                        <a:lnSpc>
                          <a:spcPct val="115000"/>
                        </a:lnSpc>
                        <a:spcAft>
                          <a:spcPts val="0"/>
                        </a:spcAft>
                        <a:buFont typeface="Symbol"/>
                        <a:buNone/>
                      </a:pPr>
                      <a:r>
                        <a:rPr lang="es-CO" sz="1050" baseline="0" dirty="0" smtClean="0">
                          <a:latin typeface="Arial"/>
                          <a:ea typeface="Calibri"/>
                          <a:cs typeface="Times New Roman"/>
                        </a:rPr>
                        <a:t>Abierto.</a:t>
                      </a:r>
                    </a:p>
                    <a:p>
                      <a:pPr marL="342900" lvl="0" indent="-342900" algn="l">
                        <a:lnSpc>
                          <a:spcPct val="115000"/>
                        </a:lnSpc>
                        <a:spcAft>
                          <a:spcPts val="0"/>
                        </a:spcAft>
                        <a:buFont typeface="Symbol"/>
                        <a:buNone/>
                      </a:pPr>
                      <a:endParaRPr lang="es-CO" sz="1050" dirty="0">
                        <a:latin typeface="Calibri"/>
                        <a:ea typeface="Calibri"/>
                        <a:cs typeface="Times New Roman"/>
                      </a:endParaRPr>
                    </a:p>
                    <a:p>
                      <a:pPr marL="342900" lvl="0" indent="-342900" algn="just">
                        <a:lnSpc>
                          <a:spcPct val="115000"/>
                        </a:lnSpc>
                        <a:spcAft>
                          <a:spcPts val="0"/>
                        </a:spcAft>
                        <a:buFont typeface="Symbol"/>
                        <a:buNone/>
                      </a:pPr>
                      <a:r>
                        <a:rPr lang="es-CO" sz="1100" dirty="0" smtClean="0">
                          <a:latin typeface="Arial"/>
                          <a:ea typeface="Calibri"/>
                          <a:cs typeface="Times New Roman"/>
                        </a:rPr>
                        <a:t>Zona</a:t>
                      </a:r>
                    </a:p>
                    <a:p>
                      <a:pPr marL="342900" lvl="0" indent="-342900" algn="just">
                        <a:lnSpc>
                          <a:spcPct val="115000"/>
                        </a:lnSpc>
                        <a:spcAft>
                          <a:spcPts val="0"/>
                        </a:spcAft>
                        <a:buFont typeface="Symbol"/>
                        <a:buNone/>
                      </a:pPr>
                      <a:r>
                        <a:rPr lang="es-CO" sz="1100" dirty="0" smtClean="0">
                          <a:latin typeface="Arial"/>
                          <a:ea typeface="Calibri"/>
                          <a:cs typeface="Times New Roman"/>
                        </a:rPr>
                        <a:t>Verde</a:t>
                      </a:r>
                      <a:endParaRPr lang="es-CO" sz="11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just">
                        <a:lnSpc>
                          <a:spcPct val="115000"/>
                        </a:lnSpc>
                        <a:spcAft>
                          <a:spcPts val="0"/>
                        </a:spcAft>
                      </a:pPr>
                      <a:endParaRPr lang="es-CO" sz="1100" dirty="0">
                        <a:latin typeface="Arial"/>
                        <a:ea typeface="Calibri"/>
                        <a:cs typeface="Times New Roman"/>
                      </a:endParaRPr>
                    </a:p>
                    <a:p>
                      <a:pPr marL="342900" lvl="0" indent="-342900" algn="just">
                        <a:lnSpc>
                          <a:spcPct val="115000"/>
                        </a:lnSpc>
                        <a:spcAft>
                          <a:spcPts val="0"/>
                        </a:spcAft>
                        <a:buFont typeface="Symbol"/>
                        <a:buChar char=""/>
                      </a:pPr>
                      <a:r>
                        <a:rPr lang="es-CO" sz="1100" dirty="0">
                          <a:latin typeface="Arial"/>
                          <a:ea typeface="Calibri"/>
                          <a:cs typeface="Times New Roman"/>
                        </a:rPr>
                        <a:t>Canchas de mini futbol.</a:t>
                      </a:r>
                      <a:endParaRPr lang="es-CO" sz="1100" dirty="0">
                        <a:latin typeface="Calibri"/>
                        <a:ea typeface="Calibri"/>
                        <a:cs typeface="Times New Roman"/>
                      </a:endParaRPr>
                    </a:p>
                    <a:p>
                      <a:pPr marL="342900" lvl="0" indent="-342900" algn="just">
                        <a:lnSpc>
                          <a:spcPct val="115000"/>
                        </a:lnSpc>
                        <a:spcAft>
                          <a:spcPts val="0"/>
                        </a:spcAft>
                        <a:buFont typeface="Symbol"/>
                        <a:buChar char=""/>
                      </a:pPr>
                      <a:r>
                        <a:rPr lang="es-CO" sz="1100" dirty="0">
                          <a:latin typeface="Arial"/>
                          <a:ea typeface="Calibri"/>
                          <a:cs typeface="Times New Roman"/>
                        </a:rPr>
                        <a:t>Mini balón.</a:t>
                      </a:r>
                      <a:endParaRPr lang="es-CO" sz="1100" dirty="0">
                        <a:latin typeface="Calibri"/>
                        <a:ea typeface="Calibri"/>
                        <a:cs typeface="Times New Roman"/>
                      </a:endParaRPr>
                    </a:p>
                    <a:p>
                      <a:pPr marL="342900" lvl="0" indent="-342900" algn="just">
                        <a:lnSpc>
                          <a:spcPct val="115000"/>
                        </a:lnSpc>
                        <a:spcAft>
                          <a:spcPts val="0"/>
                        </a:spcAft>
                        <a:buFont typeface="Symbol"/>
                        <a:buChar char=""/>
                      </a:pPr>
                      <a:r>
                        <a:rPr lang="es-CO" sz="1100" dirty="0">
                          <a:latin typeface="Arial"/>
                          <a:ea typeface="Calibri"/>
                          <a:cs typeface="Times New Roman"/>
                        </a:rPr>
                        <a:t>Pelotas de plástico pequeñas.</a:t>
                      </a:r>
                      <a:endParaRPr lang="es-CO" sz="1100" dirty="0">
                        <a:latin typeface="Calibri"/>
                        <a:ea typeface="Calibri"/>
                        <a:cs typeface="Times New Roman"/>
                      </a:endParaRPr>
                    </a:p>
                    <a:p>
                      <a:pPr marL="342900" lvl="0" indent="-342900" algn="just">
                        <a:lnSpc>
                          <a:spcPct val="115000"/>
                        </a:lnSpc>
                        <a:spcAft>
                          <a:spcPts val="0"/>
                        </a:spcAft>
                        <a:buFont typeface="Symbol"/>
                        <a:buChar char=""/>
                      </a:pPr>
                      <a:r>
                        <a:rPr lang="es-CO" sz="1100" dirty="0">
                          <a:latin typeface="Arial"/>
                          <a:ea typeface="Calibri"/>
                          <a:cs typeface="Times New Roman"/>
                        </a:rPr>
                        <a:t>Aros.</a:t>
                      </a:r>
                      <a:endParaRPr lang="es-CO" sz="1100" dirty="0">
                        <a:latin typeface="Calibri"/>
                        <a:ea typeface="Calibri"/>
                        <a:cs typeface="Times New Roman"/>
                      </a:endParaRPr>
                    </a:p>
                    <a:p>
                      <a:pPr marL="342900" lvl="0" indent="-342900" algn="just">
                        <a:lnSpc>
                          <a:spcPct val="115000"/>
                        </a:lnSpc>
                        <a:spcAft>
                          <a:spcPts val="0"/>
                        </a:spcAft>
                        <a:buFont typeface="Symbol"/>
                        <a:buChar char=""/>
                      </a:pPr>
                      <a:r>
                        <a:rPr lang="es-CO" sz="1100" dirty="0">
                          <a:latin typeface="Arial"/>
                          <a:ea typeface="Calibri"/>
                          <a:cs typeface="Times New Roman"/>
                        </a:rPr>
                        <a:t>Cinta Pegante o Tiza.</a:t>
                      </a:r>
                      <a:endParaRPr lang="es-CO" sz="11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spcAft>
                          <a:spcPts val="0"/>
                        </a:spcAft>
                      </a:pPr>
                      <a:endParaRPr lang="es-CO" sz="1100" dirty="0">
                        <a:latin typeface="Calibri"/>
                        <a:ea typeface="Calibri"/>
                        <a:cs typeface="Times New Roman"/>
                      </a:endParaRPr>
                    </a:p>
                    <a:p>
                      <a:pPr marL="342900" lvl="0" indent="-342900">
                        <a:spcAft>
                          <a:spcPts val="0"/>
                        </a:spcAft>
                        <a:buFont typeface="Symbol"/>
                        <a:buChar char=""/>
                      </a:pPr>
                      <a:r>
                        <a:rPr lang="es-CO" sz="1100" b="1" dirty="0">
                          <a:latin typeface="Arial"/>
                          <a:ea typeface="Calibri"/>
                          <a:cs typeface="Times New Roman"/>
                        </a:rPr>
                        <a:t>RELEVOS</a:t>
                      </a:r>
                      <a:endParaRPr lang="es-CO" sz="1100" dirty="0">
                        <a:latin typeface="Calibri"/>
                        <a:ea typeface="Calibri"/>
                        <a:cs typeface="Times New Roman"/>
                      </a:endParaRPr>
                    </a:p>
                    <a:p>
                      <a:pPr algn="just"/>
                      <a:r>
                        <a:rPr lang="es-CO" sz="1100" dirty="0">
                          <a:latin typeface="Arial"/>
                          <a:ea typeface="Times New Roman"/>
                          <a:cs typeface="Times New Roman"/>
                        </a:rPr>
                        <a:t>Los estudiantes deberán ir trotando por la línea alrededor de la cancha, al llegar a cada esquina deberán:</a:t>
                      </a:r>
                      <a:endParaRPr lang="es-CO" sz="1100" dirty="0">
                        <a:latin typeface="Calibri"/>
                        <a:ea typeface="Times New Roman"/>
                        <a:cs typeface="Times New Roman"/>
                      </a:endParaRPr>
                    </a:p>
                    <a:p>
                      <a:r>
                        <a:rPr lang="es-CO" sz="1100" dirty="0">
                          <a:latin typeface="Arial"/>
                          <a:ea typeface="Times New Roman"/>
                          <a:cs typeface="Times New Roman"/>
                        </a:rPr>
                        <a:t>1. Trotar de  espaldas</a:t>
                      </a:r>
                      <a:endParaRPr lang="es-CO" sz="1100" dirty="0">
                        <a:latin typeface="Calibri"/>
                        <a:ea typeface="Times New Roman"/>
                        <a:cs typeface="Times New Roman"/>
                      </a:endParaRPr>
                    </a:p>
                    <a:p>
                      <a:r>
                        <a:rPr lang="es-CO" sz="1100" dirty="0">
                          <a:latin typeface="Arial"/>
                          <a:ea typeface="Times New Roman"/>
                          <a:cs typeface="Times New Roman"/>
                        </a:rPr>
                        <a:t>2. Ir en posición cuadrupedia (posición de gateo)</a:t>
                      </a:r>
                      <a:endParaRPr lang="es-CO" sz="1100" dirty="0">
                        <a:latin typeface="Calibri"/>
                        <a:ea typeface="Times New Roman"/>
                        <a:cs typeface="Times New Roman"/>
                      </a:endParaRPr>
                    </a:p>
                    <a:p>
                      <a:r>
                        <a:rPr lang="es-CO" sz="1100" dirty="0">
                          <a:latin typeface="Arial"/>
                          <a:ea typeface="Times New Roman"/>
                          <a:cs typeface="Times New Roman"/>
                        </a:rPr>
                        <a:t>3. Saltando con pies juntos.</a:t>
                      </a:r>
                      <a:endParaRPr lang="es-CO" sz="1100" dirty="0">
                        <a:latin typeface="Calibri"/>
                        <a:ea typeface="Times New Roman"/>
                        <a:cs typeface="Times New Roman"/>
                      </a:endParaRPr>
                    </a:p>
                    <a:p>
                      <a:r>
                        <a:rPr lang="es-CO" sz="1100" dirty="0">
                          <a:latin typeface="Arial"/>
                          <a:ea typeface="Times New Roman"/>
                          <a:cs typeface="Times New Roman"/>
                        </a:rPr>
                        <a:t>Darán dos vueltas repitiendo las mismas acciones.</a:t>
                      </a:r>
                      <a:endParaRPr lang="es-CO" sz="1100" dirty="0">
                        <a:latin typeface="Calibri"/>
                        <a:ea typeface="Times New Roman"/>
                        <a:cs typeface="Times New Roman"/>
                      </a:endParaRPr>
                    </a:p>
                    <a:p>
                      <a:pPr marL="342900" lvl="0" indent="-342900">
                        <a:lnSpc>
                          <a:spcPct val="115000"/>
                        </a:lnSpc>
                        <a:spcAft>
                          <a:spcPts val="0"/>
                        </a:spcAft>
                        <a:buFont typeface="Symbol"/>
                        <a:buChar char=""/>
                      </a:pPr>
                      <a:r>
                        <a:rPr lang="es-CO" sz="1100" b="1" dirty="0">
                          <a:latin typeface="Arial"/>
                          <a:ea typeface="Times New Roman"/>
                          <a:cs typeface="Times New Roman"/>
                        </a:rPr>
                        <a:t>VAQUEROS Y POTROS</a:t>
                      </a:r>
                      <a:endParaRPr lang="es-CO" sz="1100" dirty="0">
                        <a:latin typeface="Calibri"/>
                        <a:ea typeface="Calibri"/>
                        <a:cs typeface="Times New Roman"/>
                      </a:endParaRPr>
                    </a:p>
                    <a:p>
                      <a:pPr algn="just">
                        <a:lnSpc>
                          <a:spcPct val="115000"/>
                        </a:lnSpc>
                        <a:spcAft>
                          <a:spcPts val="0"/>
                        </a:spcAft>
                      </a:pPr>
                      <a:r>
                        <a:rPr lang="es-CO" sz="1100" dirty="0">
                          <a:latin typeface="Arial"/>
                          <a:ea typeface="Times New Roman"/>
                          <a:cs typeface="Times New Roman"/>
                        </a:rPr>
                        <a:t>Se dividirán en dos grupos, los estudiantes de un grupo serán los vaqueros donde cada uno llevará un aro. Los integrantes del otro grupo serán potros salvajes. </a:t>
                      </a:r>
                      <a:endParaRPr lang="es-CO" sz="1100" dirty="0">
                        <a:latin typeface="Calibri"/>
                        <a:ea typeface="Calibri"/>
                        <a:cs typeface="Times New Roman"/>
                      </a:endParaRPr>
                    </a:p>
                    <a:p>
                      <a:pPr algn="just">
                        <a:lnSpc>
                          <a:spcPct val="115000"/>
                        </a:lnSpc>
                        <a:spcAft>
                          <a:spcPts val="0"/>
                        </a:spcAft>
                      </a:pPr>
                      <a:r>
                        <a:rPr lang="es-CO" sz="1100" dirty="0">
                          <a:latin typeface="Arial"/>
                          <a:ea typeface="Times New Roman"/>
                          <a:cs typeface="Times New Roman"/>
                        </a:rPr>
                        <a:t>El juego se inicia a la señal del profesor. Los vaqueros deben atrapar a los potros con el aro. Los potros atrapados serán conducidos al rancho (lugar previamente asignado). </a:t>
                      </a:r>
                      <a:endParaRPr lang="es-CO" sz="1100" dirty="0">
                        <a:latin typeface="Calibri"/>
                        <a:ea typeface="Calibri"/>
                        <a:cs typeface="Times New Roman"/>
                      </a:endParaRPr>
                    </a:p>
                    <a:p>
                      <a:pPr algn="just">
                        <a:lnSpc>
                          <a:spcPct val="115000"/>
                        </a:lnSpc>
                        <a:spcAft>
                          <a:spcPts val="0"/>
                        </a:spcAft>
                      </a:pPr>
                      <a:r>
                        <a:rPr lang="es-CO" sz="1100" dirty="0">
                          <a:latin typeface="Arial"/>
                          <a:ea typeface="Times New Roman"/>
                          <a:cs typeface="Times New Roman"/>
                        </a:rPr>
                        <a:t>Al atrapar a todos los potros cambiaran de roles. </a:t>
                      </a:r>
                      <a:endParaRPr lang="es-CO" sz="11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1855562">
                <a:tc>
                  <a:txBody>
                    <a:bodyPr/>
                    <a:lstStyle/>
                    <a:p>
                      <a:pPr>
                        <a:lnSpc>
                          <a:spcPct val="115000"/>
                        </a:lnSpc>
                        <a:spcAft>
                          <a:spcPts val="0"/>
                        </a:spcAft>
                      </a:pPr>
                      <a:endParaRPr lang="es-CO" sz="1100">
                        <a:latin typeface="Calibri"/>
                        <a:ea typeface="Calibri"/>
                        <a:cs typeface="Times New Roman"/>
                      </a:endParaRPr>
                    </a:p>
                    <a:p>
                      <a:pPr algn="ctr">
                        <a:lnSpc>
                          <a:spcPct val="115000"/>
                        </a:lnSpc>
                        <a:spcAft>
                          <a:spcPts val="0"/>
                        </a:spcAft>
                      </a:pPr>
                      <a:r>
                        <a:rPr lang="es-CO" sz="1100" b="1">
                          <a:latin typeface="Arial"/>
                          <a:ea typeface="Calibri"/>
                          <a:cs typeface="Times New Roman"/>
                        </a:rPr>
                        <a:t>ACTIVIDAD 1</a:t>
                      </a:r>
                      <a:endParaRPr lang="es-CO" sz="1100">
                        <a:latin typeface="Calibri"/>
                        <a:ea typeface="Calibri"/>
                        <a:cs typeface="Times New Roman"/>
                      </a:endParaRPr>
                    </a:p>
                    <a:p>
                      <a:pPr algn="ctr">
                        <a:lnSpc>
                          <a:spcPct val="115000"/>
                        </a:lnSpc>
                        <a:spcAft>
                          <a:spcPts val="0"/>
                        </a:spcAft>
                      </a:pPr>
                      <a:r>
                        <a:rPr lang="es-CO" sz="1100" b="1">
                          <a:latin typeface="Arial"/>
                          <a:ea typeface="Calibri"/>
                          <a:cs typeface="Times New Roman"/>
                        </a:rPr>
                        <a:t>Encesta y Gana</a:t>
                      </a:r>
                      <a:endParaRPr lang="es-CO" sz="110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gridSpan="6">
                  <a:txBody>
                    <a:bodyPr/>
                    <a:lstStyle/>
                    <a:p>
                      <a:pPr algn="just">
                        <a:spcAft>
                          <a:spcPts val="0"/>
                        </a:spcAft>
                      </a:pPr>
                      <a:r>
                        <a:rPr lang="es-CO" sz="1100" dirty="0">
                          <a:latin typeface="Arial"/>
                          <a:ea typeface="Calibri"/>
                          <a:cs typeface="Times New Roman"/>
                        </a:rPr>
                        <a:t>Dos grupos se situaran uno frente a otro separados por una línea central donde estarán ubicados dos balones. </a:t>
                      </a:r>
                      <a:endParaRPr lang="es-CO" sz="1100" dirty="0">
                        <a:latin typeface="Calibri"/>
                        <a:ea typeface="Calibri"/>
                        <a:cs typeface="Times New Roman"/>
                      </a:endParaRPr>
                    </a:p>
                    <a:p>
                      <a:pPr algn="just">
                        <a:spcAft>
                          <a:spcPts val="0"/>
                        </a:spcAft>
                      </a:pPr>
                      <a:r>
                        <a:rPr lang="es-CO" sz="1100" dirty="0">
                          <a:latin typeface="Arial"/>
                          <a:ea typeface="Calibri"/>
                          <a:cs typeface="Times New Roman"/>
                        </a:rPr>
                        <a:t>A cada estudiante le corresponde un número. El maestro dice un número y los estudiantes que tengan dicho número, deberán salir corriendo hacia el balón, cogerlo con las manos y dirigirse revotándolo hacia la cancha de baloncesto donde deberán lanzar y encestar siguiendo las instrucciones:</a:t>
                      </a:r>
                      <a:endParaRPr lang="es-CO" sz="1100" dirty="0">
                        <a:latin typeface="Calibri"/>
                        <a:ea typeface="Calibri"/>
                        <a:cs typeface="Times New Roman"/>
                      </a:endParaRPr>
                    </a:p>
                    <a:p>
                      <a:pPr algn="just"/>
                      <a:r>
                        <a:rPr lang="es-CO" sz="1100" b="1" dirty="0">
                          <a:latin typeface="Arial"/>
                          <a:ea typeface="Times New Roman"/>
                          <a:cs typeface="Times New Roman"/>
                        </a:rPr>
                        <a:t>  *</a:t>
                      </a:r>
                      <a:r>
                        <a:rPr lang="es-CO" sz="1100" dirty="0">
                          <a:latin typeface="Arial"/>
                          <a:ea typeface="Times New Roman"/>
                          <a:cs typeface="Times New Roman"/>
                        </a:rPr>
                        <a:t> Coger el balón con la mano derecha.       </a:t>
                      </a:r>
                      <a:r>
                        <a:rPr lang="es-CO" sz="1100" b="1" dirty="0">
                          <a:latin typeface="Arial"/>
                          <a:ea typeface="Times New Roman"/>
                          <a:cs typeface="Times New Roman"/>
                        </a:rPr>
                        <a:t>* </a:t>
                      </a:r>
                      <a:r>
                        <a:rPr lang="es-CO" sz="1100" dirty="0">
                          <a:latin typeface="Arial"/>
                          <a:ea typeface="Times New Roman"/>
                          <a:cs typeface="Times New Roman"/>
                        </a:rPr>
                        <a:t>Driblar el balón con la mano derecha.          </a:t>
                      </a:r>
                      <a:r>
                        <a:rPr lang="es-CO" sz="1100" b="1" dirty="0">
                          <a:latin typeface="Arial"/>
                          <a:ea typeface="Times New Roman"/>
                          <a:cs typeface="Times New Roman"/>
                        </a:rPr>
                        <a:t>* </a:t>
                      </a:r>
                      <a:r>
                        <a:rPr lang="es-CO" sz="1100" dirty="0">
                          <a:latin typeface="Arial"/>
                          <a:ea typeface="Times New Roman"/>
                          <a:cs typeface="Times New Roman"/>
                        </a:rPr>
                        <a:t>Lanzar con la mano derecha.</a:t>
                      </a:r>
                      <a:endParaRPr lang="es-CO" sz="1100" dirty="0">
                        <a:latin typeface="Calibri"/>
                        <a:ea typeface="Times New Roman"/>
                        <a:cs typeface="Times New Roman"/>
                      </a:endParaRPr>
                    </a:p>
                    <a:p>
                      <a:pPr algn="just"/>
                      <a:r>
                        <a:rPr lang="es-CO" sz="1100" b="1" dirty="0">
                          <a:latin typeface="Arial"/>
                          <a:ea typeface="Times New Roman"/>
                          <a:cs typeface="Times New Roman"/>
                        </a:rPr>
                        <a:t>  * </a:t>
                      </a:r>
                      <a:r>
                        <a:rPr lang="es-CO" sz="1100" dirty="0">
                          <a:latin typeface="Arial"/>
                          <a:ea typeface="Times New Roman"/>
                          <a:cs typeface="Times New Roman"/>
                        </a:rPr>
                        <a:t>Coger el balón con la mano izquierda</a:t>
                      </a:r>
                      <a:r>
                        <a:rPr lang="es-CO" sz="1100" b="1" dirty="0">
                          <a:latin typeface="Arial"/>
                          <a:ea typeface="Times New Roman"/>
                          <a:cs typeface="Times New Roman"/>
                        </a:rPr>
                        <a:t>.     * </a:t>
                      </a:r>
                      <a:r>
                        <a:rPr lang="es-CO" sz="1100" dirty="0">
                          <a:latin typeface="Arial"/>
                          <a:ea typeface="Times New Roman"/>
                          <a:cs typeface="Times New Roman"/>
                        </a:rPr>
                        <a:t>Driblar el balón con la mano izquierda.        </a:t>
                      </a:r>
                      <a:r>
                        <a:rPr lang="es-CO" sz="1100" b="1" dirty="0">
                          <a:latin typeface="Arial"/>
                          <a:ea typeface="Times New Roman"/>
                          <a:cs typeface="Times New Roman"/>
                        </a:rPr>
                        <a:t> * </a:t>
                      </a:r>
                      <a:r>
                        <a:rPr lang="es-CO" sz="1100" dirty="0">
                          <a:latin typeface="Arial"/>
                          <a:ea typeface="Times New Roman"/>
                          <a:cs typeface="Times New Roman"/>
                        </a:rPr>
                        <a:t>Lanzar con la mano izquierda.      </a:t>
                      </a:r>
                      <a:endParaRPr lang="es-CO" sz="1100" dirty="0">
                        <a:latin typeface="Calibri"/>
                        <a:ea typeface="Times New Roman"/>
                        <a:cs typeface="Times New Roman"/>
                      </a:endParaRPr>
                    </a:p>
                    <a:p>
                      <a:pPr algn="just">
                        <a:spcAft>
                          <a:spcPts val="0"/>
                        </a:spcAft>
                      </a:pPr>
                      <a:r>
                        <a:rPr lang="es-CO" sz="1100" dirty="0">
                          <a:latin typeface="Arial"/>
                          <a:ea typeface="Calibri"/>
                          <a:cs typeface="Times New Roman"/>
                        </a:rPr>
                        <a:t>Tienen tres intentos, quien lo consiga deberá llevar el balón a la línea central y regresar a su grupo. El primero que lo consiga  gana punto para su equipo. No se elimina a nadie.</a:t>
                      </a:r>
                      <a:endParaRPr lang="es-CO" sz="1100" dirty="0">
                        <a:latin typeface="Calibri"/>
                        <a:ea typeface="Calibri"/>
                        <a:cs typeface="Times New Roman"/>
                      </a:endParaRPr>
                    </a:p>
                    <a:p>
                      <a:pPr algn="just">
                        <a:spcAft>
                          <a:spcPts val="0"/>
                        </a:spcAft>
                      </a:pPr>
                      <a:r>
                        <a:rPr lang="es-CO" sz="1100" dirty="0">
                          <a:latin typeface="Arial"/>
                          <a:ea typeface="Calibri"/>
                          <a:cs typeface="Times New Roman"/>
                        </a:rPr>
                        <a:t>Luego de realizarlo con las indicaciones dadas, el maestro pregunta ¿Qué otra extremidad superior pueden usar para coger y revotar el balón? ¿Qué estrategia pueden usar para encestar en el primer intento y regresar más rápido? </a:t>
                      </a:r>
                      <a:endParaRPr lang="es-CO" sz="1100" dirty="0">
                        <a:latin typeface="Calibri"/>
                        <a:ea typeface="Calibri"/>
                        <a:cs typeface="Times New Roman"/>
                      </a:endParaRPr>
                    </a:p>
                    <a:p>
                      <a:pPr algn="just">
                        <a:spcAft>
                          <a:spcPts val="0"/>
                        </a:spcAft>
                      </a:pPr>
                      <a:r>
                        <a:rPr lang="es-CO" sz="1100" dirty="0">
                          <a:latin typeface="Arial"/>
                          <a:ea typeface="Calibri"/>
                          <a:cs typeface="Times New Roman"/>
                        </a:rPr>
                        <a:t>Los estudiantes buscan soluciones y las llevan a cabo.</a:t>
                      </a:r>
                      <a:endParaRPr lang="es-CO" sz="11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0" y="0"/>
          <a:ext cx="9144000" cy="6857999"/>
        </p:xfrm>
        <a:graphic>
          <a:graphicData uri="http://schemas.openxmlformats.org/drawingml/2006/table">
            <a:tbl>
              <a:tblPr/>
              <a:tblGrid>
                <a:gridCol w="1031628"/>
                <a:gridCol w="8112372"/>
              </a:tblGrid>
              <a:tr h="3282374">
                <a:tc>
                  <a:txBody>
                    <a:bodyPr/>
                    <a:lstStyle/>
                    <a:p>
                      <a:pPr algn="just">
                        <a:lnSpc>
                          <a:spcPct val="115000"/>
                        </a:lnSpc>
                        <a:spcAft>
                          <a:spcPts val="0"/>
                        </a:spcAft>
                      </a:pPr>
                      <a:endParaRPr lang="es-CO" sz="1200" dirty="0">
                        <a:latin typeface="Calibri"/>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r>
                        <a:rPr lang="es-CO" sz="1200" b="1" dirty="0" smtClean="0">
                          <a:latin typeface="Arial"/>
                          <a:ea typeface="Calibri"/>
                          <a:cs typeface="Times New Roman"/>
                        </a:rPr>
                        <a:t>ACTIVIDAD </a:t>
                      </a:r>
                      <a:r>
                        <a:rPr lang="es-CO" sz="1200" b="1" dirty="0">
                          <a:latin typeface="Arial"/>
                          <a:ea typeface="Calibri"/>
                          <a:cs typeface="Times New Roman"/>
                        </a:rPr>
                        <a:t>2</a:t>
                      </a:r>
                      <a:endParaRPr lang="es-CO" sz="1200" dirty="0">
                        <a:latin typeface="Calibri"/>
                        <a:ea typeface="Calibri"/>
                        <a:cs typeface="Times New Roman"/>
                      </a:endParaRPr>
                    </a:p>
                    <a:p>
                      <a:pPr algn="ctr">
                        <a:lnSpc>
                          <a:spcPct val="115000"/>
                        </a:lnSpc>
                        <a:spcAft>
                          <a:spcPts val="0"/>
                        </a:spcAft>
                      </a:pPr>
                      <a:r>
                        <a:rPr lang="es-CO" sz="1200" b="1" dirty="0">
                          <a:latin typeface="Arial"/>
                          <a:ea typeface="Calibri"/>
                          <a:cs typeface="Times New Roman"/>
                        </a:rPr>
                        <a:t>Futbol Disco</a:t>
                      </a:r>
                      <a:endParaRPr lang="es-CO" sz="12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just">
                        <a:lnSpc>
                          <a:spcPct val="115000"/>
                        </a:lnSpc>
                        <a:spcAft>
                          <a:spcPts val="0"/>
                        </a:spcAft>
                      </a:pPr>
                      <a:endParaRPr lang="es-CO" sz="1200" dirty="0" smtClean="0">
                        <a:latin typeface="Arial"/>
                        <a:ea typeface="Times New Roman"/>
                        <a:cs typeface="Times New Roman"/>
                      </a:endParaRPr>
                    </a:p>
                    <a:p>
                      <a:pPr algn="just">
                        <a:lnSpc>
                          <a:spcPct val="115000"/>
                        </a:lnSpc>
                        <a:spcAft>
                          <a:spcPts val="0"/>
                        </a:spcAft>
                      </a:pPr>
                      <a:r>
                        <a:rPr lang="es-CO" sz="1200" dirty="0" smtClean="0">
                          <a:latin typeface="Arial"/>
                          <a:ea typeface="Times New Roman"/>
                          <a:cs typeface="Times New Roman"/>
                        </a:rPr>
                        <a:t>Se </a:t>
                      </a:r>
                      <a:r>
                        <a:rPr lang="es-CO" sz="1200" dirty="0">
                          <a:latin typeface="Arial"/>
                          <a:ea typeface="Times New Roman"/>
                          <a:cs typeface="Times New Roman"/>
                        </a:rPr>
                        <a:t>divide al curso en 2 equipos. El juego inicia a la orden del maestro o cuando éste lance el disco al aire. El equipo que se apodera del disco debe hacer pases entre sus compañeros sin dar más de dos pasos con el disco en sus manos ni devolver el pase al mismo jugador que se lo dio anteriormente, intentando conseguir gol metiendo el disco en la portería contraria, si el oponente cuenta hasta cinco y no ha realizado el pase automáticamente saca el otro equipo.</a:t>
                      </a:r>
                      <a:endParaRPr lang="es-CO" sz="1200" dirty="0">
                        <a:latin typeface="Calibri"/>
                        <a:ea typeface="Calibri"/>
                        <a:cs typeface="Times New Roman"/>
                      </a:endParaRPr>
                    </a:p>
                    <a:p>
                      <a:pPr algn="just">
                        <a:lnSpc>
                          <a:spcPct val="115000"/>
                        </a:lnSpc>
                        <a:spcAft>
                          <a:spcPts val="0"/>
                        </a:spcAft>
                      </a:pPr>
                      <a:r>
                        <a:rPr lang="es-CO" sz="1200" dirty="0">
                          <a:latin typeface="Arial"/>
                          <a:ea typeface="Times New Roman"/>
                          <a:cs typeface="Times New Roman"/>
                        </a:rPr>
                        <a:t>El equipo que no tiene el disco deberá intentar recuperarlo, evitando que sus oponentes lancen, no podrán forcejear, solo podrá tomar el disco cuando está en el aire o a caído al suelo. El equipo que acumule más puntos será el ganador.</a:t>
                      </a:r>
                      <a:endParaRPr lang="es-CO" sz="1200" dirty="0">
                        <a:latin typeface="Calibri"/>
                        <a:ea typeface="Calibri"/>
                        <a:cs typeface="Times New Roman"/>
                      </a:endParaRPr>
                    </a:p>
                    <a:p>
                      <a:pPr algn="just"/>
                      <a:r>
                        <a:rPr lang="es-CO" sz="1200" dirty="0">
                          <a:latin typeface="Tahoma"/>
                          <a:ea typeface="Times New Roman"/>
                          <a:cs typeface="Times New Roman"/>
                        </a:rPr>
                        <a:t>Variables:</a:t>
                      </a:r>
                      <a:endParaRPr lang="es-CO" sz="1200" dirty="0">
                        <a:latin typeface="Calibri"/>
                        <a:ea typeface="Times New Roman"/>
                        <a:cs typeface="Times New Roman"/>
                      </a:endParaRPr>
                    </a:p>
                    <a:p>
                      <a:pPr algn="just"/>
                      <a:r>
                        <a:rPr lang="es-CO" sz="1200" b="1" dirty="0">
                          <a:latin typeface="Arial"/>
                          <a:ea typeface="Times New Roman"/>
                          <a:cs typeface="Times New Roman"/>
                        </a:rPr>
                        <a:t>  *</a:t>
                      </a:r>
                      <a:r>
                        <a:rPr lang="es-CO" sz="1200" dirty="0">
                          <a:latin typeface="Arial"/>
                          <a:ea typeface="Times New Roman"/>
                          <a:cs typeface="Times New Roman"/>
                        </a:rPr>
                        <a:t> Solo podrán hacer pases lanzando y recibiendo el disco con la mano derecha. </a:t>
                      </a:r>
                      <a:endParaRPr lang="es-CO" sz="1200" dirty="0">
                        <a:latin typeface="Calibri"/>
                        <a:ea typeface="Times New Roman"/>
                        <a:cs typeface="Times New Roman"/>
                      </a:endParaRPr>
                    </a:p>
                    <a:p>
                      <a:pPr algn="just"/>
                      <a:r>
                        <a:rPr lang="es-CO" sz="1200" b="1" dirty="0">
                          <a:latin typeface="Arial"/>
                          <a:ea typeface="Times New Roman"/>
                          <a:cs typeface="Times New Roman"/>
                        </a:rPr>
                        <a:t>  * </a:t>
                      </a:r>
                      <a:r>
                        <a:rPr lang="es-CO" sz="1200" dirty="0">
                          <a:latin typeface="Arial"/>
                          <a:ea typeface="Times New Roman"/>
                          <a:cs typeface="Times New Roman"/>
                        </a:rPr>
                        <a:t>Solo podrán hacer pases lanzando y recibiendo el disco con la mano izquierda.</a:t>
                      </a:r>
                      <a:endParaRPr lang="es-CO" sz="1200" dirty="0">
                        <a:latin typeface="Calibri"/>
                        <a:ea typeface="Times New Roman"/>
                        <a:cs typeface="Times New Roman"/>
                      </a:endParaRPr>
                    </a:p>
                    <a:p>
                      <a:pPr algn="just"/>
                      <a:r>
                        <a:rPr lang="es-CO" sz="1200" dirty="0">
                          <a:latin typeface="Arial"/>
                          <a:ea typeface="Times New Roman"/>
                          <a:cs typeface="Times New Roman"/>
                        </a:rPr>
                        <a:t>Preguntas:</a:t>
                      </a:r>
                      <a:endParaRPr lang="es-CO" sz="1200" dirty="0">
                        <a:latin typeface="Calibri"/>
                        <a:ea typeface="Times New Roman"/>
                        <a:cs typeface="Times New Roman"/>
                      </a:endParaRPr>
                    </a:p>
                    <a:p>
                      <a:pPr algn="just"/>
                      <a:r>
                        <a:rPr lang="es-CO" sz="1200" dirty="0">
                          <a:latin typeface="Arial"/>
                          <a:ea typeface="Times New Roman"/>
                          <a:cs typeface="Times New Roman"/>
                        </a:rPr>
                        <a:t>¿Qué variable podrían utilizar para recibir el disco? </a:t>
                      </a:r>
                      <a:endParaRPr lang="es-CO" sz="1200" dirty="0">
                        <a:latin typeface="Calibri"/>
                        <a:ea typeface="Times New Roman"/>
                        <a:cs typeface="Times New Roman"/>
                      </a:endParaRPr>
                    </a:p>
                    <a:p>
                      <a:pPr algn="just"/>
                      <a:r>
                        <a:rPr lang="es-CO" sz="1200" dirty="0">
                          <a:latin typeface="Arial"/>
                          <a:ea typeface="Times New Roman"/>
                          <a:cs typeface="Times New Roman"/>
                        </a:rPr>
                        <a:t>¿Es necesario plantear una estrategia de juego defensa – ataque?  </a:t>
                      </a:r>
                      <a:endParaRPr lang="es-CO" sz="1200" dirty="0">
                        <a:latin typeface="Calibri"/>
                        <a:ea typeface="Times New Roman"/>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3575625">
                <a:tc>
                  <a:txBody>
                    <a:bodyPr/>
                    <a:lstStyle/>
                    <a:p>
                      <a:pPr algn="just">
                        <a:lnSpc>
                          <a:spcPct val="115000"/>
                        </a:lnSpc>
                        <a:spcAft>
                          <a:spcPts val="0"/>
                        </a:spcAft>
                      </a:pPr>
                      <a:endParaRPr lang="es-CO" sz="1200" dirty="0">
                        <a:latin typeface="Calibri"/>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r>
                        <a:rPr lang="es-CO" sz="1200" b="1" dirty="0" smtClean="0">
                          <a:latin typeface="Arial"/>
                          <a:ea typeface="Calibri"/>
                          <a:cs typeface="Times New Roman"/>
                        </a:rPr>
                        <a:t>ACTIVIDAD </a:t>
                      </a:r>
                      <a:r>
                        <a:rPr lang="es-CO" sz="1200" b="1" dirty="0">
                          <a:latin typeface="Arial"/>
                          <a:ea typeface="Calibri"/>
                          <a:cs typeface="Times New Roman"/>
                        </a:rPr>
                        <a:t>3</a:t>
                      </a:r>
                      <a:endParaRPr lang="es-CO" sz="1200" dirty="0">
                        <a:latin typeface="Calibri"/>
                        <a:ea typeface="Calibri"/>
                        <a:cs typeface="Times New Roman"/>
                      </a:endParaRPr>
                    </a:p>
                    <a:p>
                      <a:pPr algn="ctr">
                        <a:lnSpc>
                          <a:spcPct val="115000"/>
                        </a:lnSpc>
                        <a:spcAft>
                          <a:spcPts val="0"/>
                        </a:spcAft>
                      </a:pPr>
                      <a:r>
                        <a:rPr lang="es-CO" sz="1200" b="1" dirty="0">
                          <a:latin typeface="Arial"/>
                          <a:ea typeface="Calibri"/>
                          <a:cs typeface="Times New Roman"/>
                        </a:rPr>
                        <a:t>El Pegajoso</a:t>
                      </a:r>
                      <a:endParaRPr lang="es-CO" sz="12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just">
                        <a:lnSpc>
                          <a:spcPct val="115000"/>
                        </a:lnSpc>
                        <a:spcAft>
                          <a:spcPts val="0"/>
                        </a:spcAft>
                      </a:pPr>
                      <a:endParaRPr lang="es-CO" sz="1200" dirty="0" smtClean="0">
                        <a:latin typeface="Arial"/>
                        <a:ea typeface="Times New Roman"/>
                        <a:cs typeface="Times New Roman"/>
                      </a:endParaRPr>
                    </a:p>
                    <a:p>
                      <a:pPr algn="just">
                        <a:lnSpc>
                          <a:spcPct val="115000"/>
                        </a:lnSpc>
                        <a:spcAft>
                          <a:spcPts val="0"/>
                        </a:spcAft>
                      </a:pPr>
                      <a:r>
                        <a:rPr lang="es-CO" sz="1200" dirty="0" smtClean="0">
                          <a:latin typeface="Arial"/>
                          <a:ea typeface="Times New Roman"/>
                          <a:cs typeface="Times New Roman"/>
                        </a:rPr>
                        <a:t>Se </a:t>
                      </a:r>
                      <a:r>
                        <a:rPr lang="es-CO" sz="1200" dirty="0">
                          <a:latin typeface="Arial"/>
                          <a:ea typeface="Times New Roman"/>
                          <a:cs typeface="Times New Roman"/>
                        </a:rPr>
                        <a:t>delimita una línea central que divide el terreno de juego en dos mitades. Un estudiante se ubica sobre esta línea (El Pegajoso) y el resto de los compañeros a un lado del campo. Los niños(as) deben intentar llegar al otro lado del terreno sin ser tocados por El Pegajoso. El estudiante ubicado en el medio deberá siempre mantener al menos un pie en contacto con la línea central. Quienes sean tocados por El Pegajoso se quedarán con él sobre la línea e intentarán atrapar más niños(as) cuando crucen nuevamente la cancha. El que quede de último será el ganador y se convertirá en pegajoso para la próxima partida. </a:t>
                      </a:r>
                      <a:endParaRPr lang="es-CO" sz="1200" dirty="0">
                        <a:latin typeface="Calibri"/>
                        <a:ea typeface="Calibri"/>
                        <a:cs typeface="Times New Roman"/>
                      </a:endParaRPr>
                    </a:p>
                    <a:p>
                      <a:pPr algn="just">
                        <a:lnSpc>
                          <a:spcPct val="115000"/>
                        </a:lnSpc>
                        <a:spcAft>
                          <a:spcPts val="0"/>
                        </a:spcAft>
                      </a:pPr>
                      <a:r>
                        <a:rPr lang="es-CO" sz="1200" dirty="0">
                          <a:latin typeface="Arial"/>
                          <a:ea typeface="Times New Roman"/>
                          <a:cs typeface="Times New Roman"/>
                        </a:rPr>
                        <a:t>Variables:</a:t>
                      </a:r>
                      <a:endParaRPr lang="es-CO" sz="1200" dirty="0">
                        <a:latin typeface="Calibri"/>
                        <a:ea typeface="Calibri"/>
                        <a:cs typeface="Times New Roman"/>
                      </a:endParaRPr>
                    </a:p>
                    <a:p>
                      <a:pPr algn="just">
                        <a:lnSpc>
                          <a:spcPct val="115000"/>
                        </a:lnSpc>
                        <a:spcAft>
                          <a:spcPts val="0"/>
                        </a:spcAft>
                      </a:pPr>
                      <a:r>
                        <a:rPr lang="es-CO" sz="1200" b="1" dirty="0">
                          <a:latin typeface="Arial"/>
                          <a:ea typeface="Calibri"/>
                          <a:cs typeface="Times New Roman"/>
                        </a:rPr>
                        <a:t>* </a:t>
                      </a:r>
                      <a:r>
                        <a:rPr lang="es-CO" sz="1200" dirty="0">
                          <a:latin typeface="Arial"/>
                          <a:ea typeface="Calibri"/>
                          <a:cs typeface="Times New Roman"/>
                        </a:rPr>
                        <a:t>Deberán ubicarse al lado derecho de la línea intentando pasar al lado izquierdo y luego al contrario.</a:t>
                      </a:r>
                      <a:endParaRPr lang="es-CO" sz="1200" dirty="0">
                        <a:latin typeface="Calibri"/>
                        <a:ea typeface="Calibri"/>
                        <a:cs typeface="Times New Roman"/>
                      </a:endParaRPr>
                    </a:p>
                    <a:p>
                      <a:pPr algn="just">
                        <a:lnSpc>
                          <a:spcPct val="115000"/>
                        </a:lnSpc>
                        <a:spcAft>
                          <a:spcPts val="0"/>
                        </a:spcAft>
                      </a:pPr>
                      <a:r>
                        <a:rPr lang="es-CO" sz="1200" b="1" dirty="0">
                          <a:latin typeface="Arial"/>
                          <a:ea typeface="Calibri"/>
                          <a:cs typeface="Times New Roman"/>
                        </a:rPr>
                        <a:t>* </a:t>
                      </a:r>
                      <a:r>
                        <a:rPr lang="es-CO" sz="1200" dirty="0">
                          <a:latin typeface="Arial"/>
                          <a:ea typeface="Calibri"/>
                          <a:cs typeface="Times New Roman"/>
                        </a:rPr>
                        <a:t>El Pegajoso</a:t>
                      </a:r>
                      <a:r>
                        <a:rPr lang="es-CO" sz="1200" b="1" dirty="0">
                          <a:latin typeface="Arial"/>
                          <a:ea typeface="Calibri"/>
                          <a:cs typeface="Times New Roman"/>
                        </a:rPr>
                        <a:t> </a:t>
                      </a:r>
                      <a:r>
                        <a:rPr lang="es-CO" sz="1200" dirty="0">
                          <a:latin typeface="Arial"/>
                          <a:ea typeface="Calibri"/>
                          <a:cs typeface="Times New Roman"/>
                        </a:rPr>
                        <a:t>para</a:t>
                      </a:r>
                      <a:r>
                        <a:rPr lang="es-CO" sz="1200" b="1" dirty="0">
                          <a:latin typeface="Arial"/>
                          <a:ea typeface="Calibri"/>
                          <a:cs typeface="Times New Roman"/>
                        </a:rPr>
                        <a:t> </a:t>
                      </a:r>
                      <a:r>
                        <a:rPr lang="es-CO" sz="1200" dirty="0">
                          <a:latin typeface="Arial"/>
                          <a:ea typeface="Calibri"/>
                          <a:cs typeface="Times New Roman"/>
                        </a:rPr>
                        <a:t>coger a sus compañeros debe tocarles en la rodilla.  </a:t>
                      </a:r>
                      <a:endParaRPr lang="es-CO" sz="1200" dirty="0">
                        <a:latin typeface="Calibri"/>
                        <a:ea typeface="Calibri"/>
                        <a:cs typeface="Times New Roman"/>
                      </a:endParaRPr>
                    </a:p>
                    <a:p>
                      <a:pPr algn="just">
                        <a:lnSpc>
                          <a:spcPct val="115000"/>
                        </a:lnSpc>
                        <a:spcAft>
                          <a:spcPts val="0"/>
                        </a:spcAft>
                      </a:pPr>
                      <a:r>
                        <a:rPr lang="es-CO" sz="1200" b="1" dirty="0">
                          <a:latin typeface="Arial"/>
                          <a:ea typeface="Calibri"/>
                          <a:cs typeface="Times New Roman"/>
                        </a:rPr>
                        <a:t>* </a:t>
                      </a:r>
                      <a:r>
                        <a:rPr lang="es-CO" sz="1200" dirty="0">
                          <a:latin typeface="Arial"/>
                          <a:ea typeface="Calibri"/>
                          <a:cs typeface="Times New Roman"/>
                        </a:rPr>
                        <a:t>Para cruzar al otro lado de la línea deben ir saltando en el pie derecho, luego en el izquierdo.</a:t>
                      </a:r>
                      <a:endParaRPr lang="es-CO" sz="1200" dirty="0">
                        <a:latin typeface="Calibri"/>
                        <a:ea typeface="Calibri"/>
                        <a:cs typeface="Times New Roman"/>
                      </a:endParaRPr>
                    </a:p>
                    <a:p>
                      <a:pPr algn="just">
                        <a:lnSpc>
                          <a:spcPct val="115000"/>
                        </a:lnSpc>
                        <a:spcAft>
                          <a:spcPts val="0"/>
                        </a:spcAft>
                      </a:pPr>
                      <a:r>
                        <a:rPr lang="es-CO" sz="1200" dirty="0">
                          <a:latin typeface="Arial"/>
                          <a:ea typeface="Calibri"/>
                          <a:cs typeface="Times New Roman"/>
                        </a:rPr>
                        <a:t>Preguntas</a:t>
                      </a:r>
                      <a:endParaRPr lang="es-CO" sz="1200" dirty="0">
                        <a:latin typeface="Calibri"/>
                        <a:ea typeface="Calibri"/>
                        <a:cs typeface="Times New Roman"/>
                      </a:endParaRPr>
                    </a:p>
                    <a:p>
                      <a:pPr algn="just">
                        <a:lnSpc>
                          <a:spcPct val="115000"/>
                        </a:lnSpc>
                        <a:spcAft>
                          <a:spcPts val="0"/>
                        </a:spcAft>
                      </a:pPr>
                      <a:r>
                        <a:rPr lang="es-CO" sz="1200" dirty="0">
                          <a:latin typeface="Arial"/>
                          <a:ea typeface="Calibri"/>
                          <a:cs typeface="Times New Roman"/>
                        </a:rPr>
                        <a:t>¿Qué otra extremidad inferior podemos tocarle al compañero para cogerlo?</a:t>
                      </a:r>
                      <a:endParaRPr lang="es-CO" sz="1200" dirty="0">
                        <a:latin typeface="Calibri"/>
                        <a:ea typeface="Calibri"/>
                        <a:cs typeface="Times New Roman"/>
                      </a:endParaRPr>
                    </a:p>
                    <a:p>
                      <a:pPr algn="just">
                        <a:lnSpc>
                          <a:spcPct val="115000"/>
                        </a:lnSpc>
                        <a:spcAft>
                          <a:spcPts val="0"/>
                        </a:spcAft>
                      </a:pPr>
                      <a:r>
                        <a:rPr lang="es-CO" sz="1200" dirty="0">
                          <a:latin typeface="Arial"/>
                          <a:ea typeface="Calibri"/>
                          <a:cs typeface="Times New Roman"/>
                        </a:rPr>
                        <a:t>¿De qué otra forma podemos cruzar al otro lado de la línea apoyándonos en alguna extremidad inferior?</a:t>
                      </a:r>
                      <a:endParaRPr lang="es-CO" sz="12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0" y="-1"/>
          <a:ext cx="9144000" cy="6951783"/>
        </p:xfrm>
        <a:graphic>
          <a:graphicData uri="http://schemas.openxmlformats.org/drawingml/2006/table">
            <a:tbl>
              <a:tblPr/>
              <a:tblGrid>
                <a:gridCol w="1031628"/>
                <a:gridCol w="8112372"/>
              </a:tblGrid>
              <a:tr h="2757654">
                <a:tc>
                  <a:txBody>
                    <a:bodyPr/>
                    <a:lstStyle/>
                    <a:p>
                      <a:pPr algn="just">
                        <a:lnSpc>
                          <a:spcPct val="115000"/>
                        </a:lnSpc>
                        <a:spcAft>
                          <a:spcPts val="0"/>
                        </a:spcAft>
                      </a:pPr>
                      <a:endParaRPr lang="es-CO" sz="1200" dirty="0">
                        <a:latin typeface="Calibri"/>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r>
                        <a:rPr lang="es-CO" sz="1200" b="1" dirty="0" smtClean="0">
                          <a:latin typeface="Arial"/>
                          <a:ea typeface="Calibri"/>
                          <a:cs typeface="Times New Roman"/>
                        </a:rPr>
                        <a:t>ACTIVIDAD </a:t>
                      </a:r>
                      <a:r>
                        <a:rPr lang="es-CO" sz="1200" b="1" dirty="0">
                          <a:latin typeface="Arial"/>
                          <a:ea typeface="Calibri"/>
                          <a:cs typeface="Times New Roman"/>
                        </a:rPr>
                        <a:t>4</a:t>
                      </a:r>
                      <a:endParaRPr lang="es-CO" sz="1200" dirty="0">
                        <a:latin typeface="Calibri"/>
                        <a:ea typeface="Calibri"/>
                        <a:cs typeface="Times New Roman"/>
                      </a:endParaRPr>
                    </a:p>
                    <a:p>
                      <a:pPr algn="ctr">
                        <a:lnSpc>
                          <a:spcPct val="115000"/>
                        </a:lnSpc>
                        <a:spcAft>
                          <a:spcPts val="0"/>
                        </a:spcAft>
                      </a:pPr>
                      <a:r>
                        <a:rPr lang="es-CO" sz="1200" b="1" dirty="0">
                          <a:latin typeface="Arial"/>
                          <a:ea typeface="Calibri"/>
                          <a:cs typeface="Times New Roman"/>
                        </a:rPr>
                        <a:t>Mini Futbol</a:t>
                      </a:r>
                      <a:endParaRPr lang="es-CO" sz="12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just">
                        <a:lnSpc>
                          <a:spcPct val="115000"/>
                        </a:lnSpc>
                        <a:spcAft>
                          <a:spcPts val="0"/>
                        </a:spcAft>
                      </a:pPr>
                      <a:endParaRPr lang="es-CO" sz="1200" dirty="0">
                        <a:latin typeface="Arial"/>
                        <a:ea typeface="Calibri"/>
                        <a:cs typeface="Times New Roman"/>
                      </a:endParaRPr>
                    </a:p>
                    <a:p>
                      <a:pPr algn="just">
                        <a:lnSpc>
                          <a:spcPct val="115000"/>
                        </a:lnSpc>
                        <a:spcAft>
                          <a:spcPts val="0"/>
                        </a:spcAft>
                      </a:pPr>
                      <a:r>
                        <a:rPr lang="es-CO" sz="1200" dirty="0">
                          <a:latin typeface="Arial"/>
                          <a:ea typeface="Calibri"/>
                          <a:cs typeface="Times New Roman"/>
                        </a:rPr>
                        <a:t>Los estudiantes se ubicaran al inicio de la cancha en dos filas con la misma cantidad de integrantes, al escuchar el pito del maestro el primero de la fila deberá ir pateando el balón con el pie derecho hasta la mitad de la cancha, al llegar cambia al pie izquierdo y cuando llegue a la línea marcada en el piso deberá detenerse (encontrara dos canchas de mini futbol) y pateara con el pie que quiera a la cancha contraria (izquierda o derecha) intentando hacer gol. Cuando haya conseguido anotar, regresara elevando el balón con sus rodillas y continua el siguiente en la fila. Gana el equipo en que hayan pasado todos sus integrantes.</a:t>
                      </a:r>
                      <a:endParaRPr lang="es-CO" sz="1200" dirty="0">
                        <a:latin typeface="Calibri"/>
                        <a:ea typeface="Calibri"/>
                        <a:cs typeface="Times New Roman"/>
                      </a:endParaRPr>
                    </a:p>
                    <a:p>
                      <a:pPr algn="just">
                        <a:lnSpc>
                          <a:spcPct val="115000"/>
                        </a:lnSpc>
                        <a:spcAft>
                          <a:spcPts val="0"/>
                        </a:spcAft>
                      </a:pPr>
                      <a:r>
                        <a:rPr lang="es-CO" sz="1200" dirty="0">
                          <a:latin typeface="Arial"/>
                          <a:ea typeface="Calibri"/>
                          <a:cs typeface="Times New Roman"/>
                        </a:rPr>
                        <a:t>¡El maestro podrá identificar la lateralidad (derecha o izquierda) de dominio de cada niño(a) al poder elegir con cuál de los dos pies pateara!</a:t>
                      </a:r>
                      <a:endParaRPr lang="es-CO" sz="1200" dirty="0">
                        <a:latin typeface="Calibri"/>
                        <a:ea typeface="Calibri"/>
                        <a:cs typeface="Times New Roman"/>
                      </a:endParaRPr>
                    </a:p>
                    <a:p>
                      <a:pPr algn="just">
                        <a:lnSpc>
                          <a:spcPct val="115000"/>
                        </a:lnSpc>
                        <a:spcAft>
                          <a:spcPts val="0"/>
                        </a:spcAft>
                      </a:pPr>
                      <a:r>
                        <a:rPr lang="es-CO" sz="1200" dirty="0">
                          <a:latin typeface="Arial"/>
                          <a:ea typeface="Calibri"/>
                          <a:cs typeface="Times New Roman"/>
                        </a:rPr>
                        <a:t>Preguntas</a:t>
                      </a:r>
                      <a:endParaRPr lang="es-CO" sz="1200" dirty="0">
                        <a:latin typeface="Calibri"/>
                        <a:ea typeface="Calibri"/>
                        <a:cs typeface="Times New Roman"/>
                      </a:endParaRPr>
                    </a:p>
                    <a:p>
                      <a:pPr algn="just">
                        <a:lnSpc>
                          <a:spcPct val="115000"/>
                        </a:lnSpc>
                        <a:spcAft>
                          <a:spcPts val="0"/>
                        </a:spcAft>
                      </a:pPr>
                      <a:r>
                        <a:rPr lang="es-CO" sz="1200" dirty="0">
                          <a:latin typeface="Arial"/>
                          <a:ea typeface="Calibri"/>
                          <a:cs typeface="Times New Roman"/>
                        </a:rPr>
                        <a:t>¿Por qué eligió el pie derecho – izquierdo para anotar el gol? </a:t>
                      </a:r>
                      <a:endParaRPr lang="es-CO" sz="1200" dirty="0">
                        <a:latin typeface="Calibri"/>
                        <a:ea typeface="Calibri"/>
                        <a:cs typeface="Times New Roman"/>
                      </a:endParaRPr>
                    </a:p>
                    <a:p>
                      <a:pPr algn="just">
                        <a:lnSpc>
                          <a:spcPct val="115000"/>
                        </a:lnSpc>
                        <a:spcAft>
                          <a:spcPts val="0"/>
                        </a:spcAft>
                      </a:pPr>
                      <a:r>
                        <a:rPr lang="es-CO" sz="1200" dirty="0">
                          <a:latin typeface="Arial"/>
                          <a:ea typeface="Calibri"/>
                          <a:cs typeface="Times New Roman"/>
                        </a:rPr>
                        <a:t>¿De qué otra forma podemos traer el balón de regreso utilizando una extremidad inferior?</a:t>
                      </a:r>
                      <a:endParaRPr lang="es-CO" sz="12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2206124">
                <a:tc>
                  <a:txBody>
                    <a:bodyPr/>
                    <a:lstStyle/>
                    <a:p>
                      <a:pPr algn="ctr">
                        <a:lnSpc>
                          <a:spcPct val="115000"/>
                        </a:lnSpc>
                        <a:spcAft>
                          <a:spcPts val="0"/>
                        </a:spcAft>
                      </a:pPr>
                      <a:endParaRPr lang="es-CO" sz="1200" dirty="0">
                        <a:latin typeface="Calibri"/>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endParaRPr lang="es-CO" sz="1200" b="1" dirty="0" smtClean="0">
                        <a:latin typeface="Arial"/>
                        <a:ea typeface="Calibri"/>
                        <a:cs typeface="Times New Roman"/>
                      </a:endParaRPr>
                    </a:p>
                    <a:p>
                      <a:pPr algn="ctr">
                        <a:lnSpc>
                          <a:spcPct val="115000"/>
                        </a:lnSpc>
                        <a:spcAft>
                          <a:spcPts val="0"/>
                        </a:spcAft>
                      </a:pPr>
                      <a:r>
                        <a:rPr lang="es-CO" sz="1200" b="1" dirty="0" smtClean="0">
                          <a:latin typeface="Arial"/>
                          <a:ea typeface="Calibri"/>
                          <a:cs typeface="Times New Roman"/>
                        </a:rPr>
                        <a:t>ESTIRAMIENTO</a:t>
                      </a:r>
                      <a:endParaRPr lang="es-CO" sz="12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marL="342900" lvl="0" indent="-342900" algn="just">
                        <a:lnSpc>
                          <a:spcPct val="115000"/>
                        </a:lnSpc>
                        <a:spcAft>
                          <a:spcPts val="0"/>
                        </a:spcAft>
                        <a:buFont typeface="Symbol"/>
                        <a:buChar char=""/>
                      </a:pPr>
                      <a:r>
                        <a:rPr lang="es-CO" sz="1200" b="1" dirty="0">
                          <a:latin typeface="Arial"/>
                          <a:ea typeface="Calibri"/>
                          <a:cs typeface="Times New Roman"/>
                        </a:rPr>
                        <a:t>¿Qué tan fuerte eres?</a:t>
                      </a:r>
                      <a:r>
                        <a:rPr lang="es-CO" sz="1200" dirty="0">
                          <a:latin typeface="Arial"/>
                          <a:ea typeface="Calibri"/>
                          <a:cs typeface="Times New Roman"/>
                        </a:rPr>
                        <a:t> Se dividirán en dos filas, una frente a la otra, cada niño(a) tomara a su compañero de al frente de la cintura, el primero de cada fila sujetara un extremo del lazo y a la cuenta de tres empezaran a jalar hasta lograr que el otro equipo pase la línea trazada en el piso. </a:t>
                      </a:r>
                      <a:endParaRPr lang="es-CO" sz="1200" dirty="0">
                        <a:latin typeface="Calibri"/>
                        <a:ea typeface="Calibri"/>
                        <a:cs typeface="Times New Roman"/>
                      </a:endParaRPr>
                    </a:p>
                    <a:p>
                      <a:pPr marL="342900" lvl="0" indent="-342900" algn="just">
                        <a:lnSpc>
                          <a:spcPct val="115000"/>
                        </a:lnSpc>
                        <a:spcAft>
                          <a:spcPts val="0"/>
                        </a:spcAft>
                        <a:buFont typeface="Symbol"/>
                        <a:buChar char=""/>
                      </a:pPr>
                      <a:r>
                        <a:rPr lang="es-CO" sz="1200" b="1" dirty="0">
                          <a:latin typeface="Arial"/>
                          <a:ea typeface="Calibri"/>
                          <a:cs typeface="Times New Roman"/>
                        </a:rPr>
                        <a:t>Lucha de Titanes </a:t>
                      </a:r>
                      <a:r>
                        <a:rPr lang="es-CO" sz="1200" dirty="0">
                          <a:latin typeface="Arial"/>
                          <a:ea typeface="Calibri"/>
                          <a:cs typeface="Times New Roman"/>
                        </a:rPr>
                        <a:t>Por parejas uno frente al otro unirán las palmas de sus manos con las del compañero, </a:t>
                      </a:r>
                      <a:r>
                        <a:rPr lang="es-CO" sz="1200" dirty="0">
                          <a:latin typeface="Arial"/>
                          <a:ea typeface="Times New Roman"/>
                          <a:cs typeface="Times New Roman"/>
                        </a:rPr>
                        <a:t>tendrán una pierna flexionada hacia el frente y la otra estirada atrás, apoyando totalmente las plantas de ambos pies en el suelo harán fuerza sobre su compañero intentando hacerlo desplazar hacia atrás.</a:t>
                      </a:r>
                      <a:endParaRPr lang="es-CO" sz="1200" dirty="0">
                        <a:latin typeface="Calibri"/>
                        <a:ea typeface="Calibri"/>
                        <a:cs typeface="Times New Roman"/>
                      </a:endParaRPr>
                    </a:p>
                    <a:p>
                      <a:pPr marL="342900" lvl="0" indent="-342900" algn="just">
                        <a:lnSpc>
                          <a:spcPct val="115000"/>
                        </a:lnSpc>
                        <a:spcAft>
                          <a:spcPts val="0"/>
                        </a:spcAft>
                        <a:buFont typeface="Symbol"/>
                        <a:buChar char=""/>
                      </a:pPr>
                      <a:r>
                        <a:rPr lang="es-CO" sz="1200" b="1" dirty="0">
                          <a:latin typeface="Arial"/>
                          <a:ea typeface="Times New Roman"/>
                          <a:cs typeface="Times New Roman"/>
                        </a:rPr>
                        <a:t>Triángulos Gigantes</a:t>
                      </a:r>
                      <a:r>
                        <a:rPr lang="es-CO" sz="1200" dirty="0">
                          <a:latin typeface="Arial"/>
                          <a:ea typeface="Times New Roman"/>
                          <a:cs typeface="Times New Roman"/>
                        </a:rPr>
                        <a:t> Con el tronco recto y los brazos y las piernas estirados, apoyados pies y manos en el suelo formando un triangulo, presionar lentamente los talones contra el suelo, luego avanzar lentamente hasta el final de la cancha. </a:t>
                      </a:r>
                      <a:endParaRPr lang="es-CO" sz="1200" dirty="0">
                        <a:latin typeface="Calibri"/>
                        <a:ea typeface="Calibri"/>
                        <a:cs typeface="Times New Roman"/>
                      </a:endParaRPr>
                    </a:p>
                    <a:p>
                      <a:pPr marL="342900" lvl="0" indent="-342900" algn="just">
                        <a:lnSpc>
                          <a:spcPct val="115000"/>
                        </a:lnSpc>
                        <a:spcAft>
                          <a:spcPts val="0"/>
                        </a:spcAft>
                        <a:buFont typeface="Symbol"/>
                        <a:buChar char=""/>
                      </a:pPr>
                      <a:r>
                        <a:rPr lang="es-CO" sz="1200" b="1" dirty="0">
                          <a:latin typeface="Arial"/>
                          <a:ea typeface="Times New Roman"/>
                          <a:cs typeface="Times New Roman"/>
                        </a:rPr>
                        <a:t>Pasa, pasa el balón </a:t>
                      </a:r>
                      <a:r>
                        <a:rPr lang="es-CO" sz="1200" dirty="0">
                          <a:latin typeface="Arial"/>
                          <a:ea typeface="Times New Roman"/>
                          <a:cs typeface="Times New Roman"/>
                        </a:rPr>
                        <a:t>por parejas sentados en el piso unir espalda con espalda, se pasaran una pelota girando el tronco de un lado al otro.</a:t>
                      </a:r>
                      <a:endParaRPr lang="es-CO" sz="12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1894222">
                <a:tc gridSpan="2">
                  <a:txBody>
                    <a:bodyPr/>
                    <a:lstStyle/>
                    <a:p>
                      <a:pPr algn="just">
                        <a:lnSpc>
                          <a:spcPct val="115000"/>
                        </a:lnSpc>
                        <a:spcAft>
                          <a:spcPts val="0"/>
                        </a:spcAft>
                      </a:pPr>
                      <a:endParaRPr lang="es-CO" sz="1200" dirty="0">
                        <a:latin typeface="Calibri"/>
                        <a:ea typeface="Calibri"/>
                        <a:cs typeface="Times New Roman"/>
                      </a:endParaRPr>
                    </a:p>
                    <a:p>
                      <a:pPr algn="just">
                        <a:lnSpc>
                          <a:spcPct val="115000"/>
                        </a:lnSpc>
                        <a:spcAft>
                          <a:spcPts val="0"/>
                        </a:spcAft>
                      </a:pPr>
                      <a:r>
                        <a:rPr lang="es-CO" sz="1200" b="1" dirty="0">
                          <a:latin typeface="Arial"/>
                          <a:ea typeface="Calibri"/>
                          <a:cs typeface="Times New Roman"/>
                        </a:rPr>
                        <a:t>CRITERIOS DE EVALUACIÓN:</a:t>
                      </a:r>
                      <a:endParaRPr lang="es-CO" sz="1200" dirty="0">
                        <a:latin typeface="Calibri"/>
                        <a:ea typeface="Calibri"/>
                        <a:cs typeface="Times New Roman"/>
                      </a:endParaRPr>
                    </a:p>
                    <a:p>
                      <a:pPr marL="342900" lvl="0" indent="-342900" algn="just">
                        <a:lnSpc>
                          <a:spcPct val="115000"/>
                        </a:lnSpc>
                        <a:spcAft>
                          <a:spcPts val="0"/>
                        </a:spcAft>
                        <a:buFont typeface="Symbol"/>
                        <a:buChar char=""/>
                      </a:pPr>
                      <a:r>
                        <a:rPr lang="es-CO" sz="1200" dirty="0">
                          <a:latin typeface="Arial"/>
                          <a:ea typeface="Calibri"/>
                          <a:cs typeface="Times New Roman"/>
                        </a:rPr>
                        <a:t>Afianzamiento de la lateralidad (derecha – izquierda).</a:t>
                      </a:r>
                      <a:endParaRPr lang="es-CO" sz="1200" dirty="0">
                        <a:latin typeface="Calibri"/>
                        <a:ea typeface="Calibri"/>
                        <a:cs typeface="Times New Roman"/>
                      </a:endParaRPr>
                    </a:p>
                    <a:p>
                      <a:pPr marL="342900" lvl="0" indent="-342900" algn="just">
                        <a:lnSpc>
                          <a:spcPct val="115000"/>
                        </a:lnSpc>
                        <a:spcAft>
                          <a:spcPts val="0"/>
                        </a:spcAft>
                        <a:buFont typeface="Symbol"/>
                        <a:buChar char=""/>
                      </a:pPr>
                      <a:r>
                        <a:rPr lang="es-CO" sz="1200" dirty="0">
                          <a:latin typeface="Arial"/>
                          <a:ea typeface="Calibri"/>
                          <a:cs typeface="Times New Roman"/>
                        </a:rPr>
                        <a:t>Capacidad de resolver problemas planteados tanto de forma individual como grupal.</a:t>
                      </a:r>
                      <a:endParaRPr lang="es-CO" sz="1200" dirty="0">
                        <a:latin typeface="Calibri"/>
                        <a:ea typeface="Calibri"/>
                        <a:cs typeface="Times New Roman"/>
                      </a:endParaRPr>
                    </a:p>
                    <a:p>
                      <a:pPr marL="342900" lvl="0" indent="-342900" algn="just">
                        <a:lnSpc>
                          <a:spcPct val="115000"/>
                        </a:lnSpc>
                        <a:spcAft>
                          <a:spcPts val="0"/>
                        </a:spcAft>
                        <a:buFont typeface="Symbol"/>
                        <a:buChar char=""/>
                      </a:pPr>
                      <a:r>
                        <a:rPr lang="es-CO" sz="1200" dirty="0">
                          <a:latin typeface="Arial"/>
                          <a:ea typeface="Calibri"/>
                          <a:cs typeface="Times New Roman"/>
                        </a:rPr>
                        <a:t>Desarrollo socio afectivo, integración y socialización con sus compañeros durante las actividades.</a:t>
                      </a:r>
                      <a:endParaRPr lang="es-CO" sz="1200" dirty="0">
                        <a:latin typeface="Calibri"/>
                        <a:ea typeface="Calibri"/>
                        <a:cs typeface="Times New Roman"/>
                      </a:endParaRPr>
                    </a:p>
                    <a:p>
                      <a:pPr marL="342900" lvl="0" indent="-342900" algn="just">
                        <a:lnSpc>
                          <a:spcPct val="115000"/>
                        </a:lnSpc>
                        <a:spcAft>
                          <a:spcPts val="0"/>
                        </a:spcAft>
                        <a:buFont typeface="Symbol"/>
                        <a:buChar char=""/>
                      </a:pPr>
                      <a:r>
                        <a:rPr lang="es-CO" sz="1200" dirty="0">
                          <a:latin typeface="Arial"/>
                          <a:ea typeface="Calibri"/>
                          <a:cs typeface="Times New Roman"/>
                        </a:rPr>
                        <a:t>Identificación de las extremidades superiores e inferiores de su cuerpo.</a:t>
                      </a:r>
                      <a:endParaRPr lang="es-CO" sz="1200" dirty="0">
                        <a:latin typeface="Calibri"/>
                        <a:ea typeface="Calibri"/>
                        <a:cs typeface="Times New Roman"/>
                      </a:endParaRPr>
                    </a:p>
                  </a:txBody>
                  <a:tcPr marL="34917" marR="34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es-CO"/>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071810"/>
            <a:ext cx="7239000" cy="1143000"/>
          </a:xfrm>
        </p:spPr>
        <p:txBody>
          <a:bodyPr>
            <a:noAutofit/>
          </a:bodyPr>
          <a:lstStyle/>
          <a:p>
            <a:pPr algn="ctr"/>
            <a:r>
              <a:rPr lang="es-CO" sz="11500" dirty="0" smtClean="0">
                <a:latin typeface="Maiandra GD" pitchFamily="34" charset="0"/>
              </a:rPr>
              <a:t>Gracias</a:t>
            </a:r>
            <a:endParaRPr lang="es-CO" sz="11500" dirty="0">
              <a:latin typeface="Maiandra GD"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285728"/>
            <a:ext cx="6643734" cy="820122"/>
          </a:xfrm>
        </p:spPr>
        <p:txBody>
          <a:bodyPr>
            <a:normAutofit/>
          </a:bodyPr>
          <a:lstStyle/>
          <a:p>
            <a:pPr algn="ctr"/>
            <a:r>
              <a:rPr lang="es-CO" sz="4400" dirty="0" smtClean="0">
                <a:latin typeface="Maiandra GD" pitchFamily="34" charset="0"/>
              </a:rPr>
              <a:t>Estilo divergente</a:t>
            </a:r>
            <a:endParaRPr lang="es-CO" sz="4400" dirty="0">
              <a:latin typeface="Maiandra GD" pitchFamily="34" charset="0"/>
            </a:endParaRPr>
          </a:p>
        </p:txBody>
      </p:sp>
      <p:sp>
        <p:nvSpPr>
          <p:cNvPr id="3" name="2 Marcador de contenido"/>
          <p:cNvSpPr>
            <a:spLocks noGrp="1"/>
          </p:cNvSpPr>
          <p:nvPr>
            <p:ph idx="1"/>
          </p:nvPr>
        </p:nvSpPr>
        <p:spPr>
          <a:xfrm>
            <a:off x="357158" y="5395606"/>
            <a:ext cx="7239000" cy="1462394"/>
          </a:xfrm>
        </p:spPr>
        <p:txBody>
          <a:bodyPr/>
          <a:lstStyle/>
          <a:p>
            <a:pPr algn="just">
              <a:buNone/>
            </a:pPr>
            <a:r>
              <a:rPr lang="es-CO" sz="2400" dirty="0" smtClean="0">
                <a:latin typeface="Maiandra GD" pitchFamily="34" charset="0"/>
              </a:rPr>
              <a:t>   Provoca un mayor número de operaciones cognitivas y alienta la realización experimental de mas respuestas físicas</a:t>
            </a:r>
            <a:r>
              <a:rPr lang="es-CO" dirty="0" smtClean="0">
                <a:latin typeface="Maiandra GD" pitchFamily="34" charset="0"/>
              </a:rPr>
              <a:t>.</a:t>
            </a:r>
          </a:p>
          <a:p>
            <a:pPr algn="just"/>
            <a:endParaRPr lang="es-CO" dirty="0" smtClean="0">
              <a:latin typeface="Maiandra GD" pitchFamily="34" charset="0"/>
            </a:endParaRPr>
          </a:p>
          <a:p>
            <a:pPr algn="just"/>
            <a:endParaRPr lang="es-CO" dirty="0">
              <a:latin typeface="Maiandra GD" pitchFamily="34" charset="0"/>
            </a:endParaRPr>
          </a:p>
        </p:txBody>
      </p:sp>
      <p:pic>
        <p:nvPicPr>
          <p:cNvPr id="19459" name="Picture 3"/>
          <p:cNvPicPr>
            <a:picLocks noChangeAspect="1" noChangeArrowheads="1"/>
          </p:cNvPicPr>
          <p:nvPr/>
        </p:nvPicPr>
        <p:blipFill>
          <a:blip r:embed="rId2"/>
          <a:srcRect/>
          <a:stretch>
            <a:fillRect/>
          </a:stretch>
        </p:blipFill>
        <p:spPr bwMode="auto">
          <a:xfrm>
            <a:off x="714348" y="1428736"/>
            <a:ext cx="7072362" cy="38511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285728"/>
            <a:ext cx="6981852" cy="822944"/>
          </a:xfrm>
        </p:spPr>
        <p:txBody>
          <a:bodyPr>
            <a:normAutofit/>
          </a:bodyPr>
          <a:lstStyle/>
          <a:p>
            <a:pPr algn="ctr"/>
            <a:r>
              <a:rPr lang="es-CO" sz="4400" dirty="0" smtClean="0">
                <a:latin typeface="Maiandra GD" pitchFamily="34" charset="0"/>
                <a:cs typeface="Arial" pitchFamily="34" charset="0"/>
              </a:rPr>
              <a:t>GRADO DE LIBERTAD</a:t>
            </a:r>
            <a:endParaRPr lang="es-CO" sz="4400" dirty="0">
              <a:latin typeface="Maiandra GD" pitchFamily="34" charset="0"/>
              <a:cs typeface="Arial" pitchFamily="34" charset="0"/>
            </a:endParaRPr>
          </a:p>
        </p:txBody>
      </p:sp>
      <p:sp>
        <p:nvSpPr>
          <p:cNvPr id="4" name="3 Rectángulo redondeado"/>
          <p:cNvSpPr/>
          <p:nvPr/>
        </p:nvSpPr>
        <p:spPr>
          <a:xfrm>
            <a:off x="571472" y="1643050"/>
            <a:ext cx="2428892" cy="100013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sz="2800" dirty="0" smtClean="0">
                <a:latin typeface="Maiandra GD" pitchFamily="34" charset="0"/>
              </a:rPr>
              <a:t>Investigación </a:t>
            </a:r>
            <a:endParaRPr lang="es-CO" sz="2800" dirty="0">
              <a:latin typeface="Maiandra GD" pitchFamily="34" charset="0"/>
            </a:endParaRPr>
          </a:p>
        </p:txBody>
      </p:sp>
      <p:sp>
        <p:nvSpPr>
          <p:cNvPr id="8" name="7 Rectángulo redondeado"/>
          <p:cNvSpPr/>
          <p:nvPr/>
        </p:nvSpPr>
        <p:spPr>
          <a:xfrm>
            <a:off x="3071802" y="2643182"/>
            <a:ext cx="2214578" cy="100013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sz="2800" dirty="0" smtClean="0">
                <a:latin typeface="Maiandra GD" pitchFamily="34" charset="0"/>
              </a:rPr>
              <a:t>Exploración</a:t>
            </a:r>
            <a:endParaRPr lang="es-CO" sz="2800" dirty="0">
              <a:latin typeface="Maiandra GD" pitchFamily="34" charset="0"/>
            </a:endParaRPr>
          </a:p>
        </p:txBody>
      </p:sp>
      <p:sp>
        <p:nvSpPr>
          <p:cNvPr id="9" name="8 Rectángulo redondeado"/>
          <p:cNvSpPr/>
          <p:nvPr/>
        </p:nvSpPr>
        <p:spPr>
          <a:xfrm>
            <a:off x="5357818" y="1714488"/>
            <a:ext cx="2714644" cy="100013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sz="2800" dirty="0" smtClean="0">
                <a:latin typeface="Maiandra GD" pitchFamily="34" charset="0"/>
              </a:rPr>
              <a:t>Descubrimiento</a:t>
            </a:r>
            <a:endParaRPr lang="es-CO" sz="2800" dirty="0">
              <a:latin typeface="Maiandra GD" pitchFamily="34" charset="0"/>
            </a:endParaRPr>
          </a:p>
        </p:txBody>
      </p:sp>
      <p:pic>
        <p:nvPicPr>
          <p:cNvPr id="10" name="Picture 9" descr="http://1.bp.blogspot.com/_0k4IDG554-4/S_6z6DF0DPI/AAAAAAAAABA/QUENIviFQhQ/s320/imagen+ni%C3%B1os+proyecto.jpg"/>
          <p:cNvPicPr>
            <a:picLocks noChangeAspect="1" noChangeArrowheads="1"/>
          </p:cNvPicPr>
          <p:nvPr/>
        </p:nvPicPr>
        <p:blipFill>
          <a:blip r:embed="rId2"/>
          <a:srcRect/>
          <a:stretch>
            <a:fillRect/>
          </a:stretch>
        </p:blipFill>
        <p:spPr bwMode="auto">
          <a:xfrm>
            <a:off x="2571735" y="4071942"/>
            <a:ext cx="3709697" cy="278605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285728"/>
            <a:ext cx="7696200" cy="1143000"/>
          </a:xfrm>
        </p:spPr>
        <p:txBody>
          <a:bodyPr>
            <a:noAutofit/>
          </a:bodyPr>
          <a:lstStyle/>
          <a:p>
            <a:pPr algn="ctr"/>
            <a:r>
              <a:rPr lang="es-CO" sz="4400" cap="none" dirty="0" smtClean="0">
                <a:latin typeface="Maiandra GD" pitchFamily="34" charset="0"/>
                <a:cs typeface="Arial" pitchFamily="34" charset="0"/>
              </a:rPr>
              <a:t>¡Este proceso no es u lujo, es más bien una necesidad!</a:t>
            </a:r>
            <a:endParaRPr lang="es-CO" sz="4400" cap="none" dirty="0">
              <a:latin typeface="Maiandra GD" pitchFamily="34" charset="0"/>
              <a:cs typeface="Arial" pitchFamily="34" charset="0"/>
            </a:endParaRPr>
          </a:p>
        </p:txBody>
      </p:sp>
      <p:sp>
        <p:nvSpPr>
          <p:cNvPr id="3" name="2 Marcador de contenido"/>
          <p:cNvSpPr>
            <a:spLocks noGrp="1"/>
          </p:cNvSpPr>
          <p:nvPr>
            <p:ph idx="1"/>
          </p:nvPr>
        </p:nvSpPr>
        <p:spPr/>
        <p:txBody>
          <a:bodyPr>
            <a:normAutofit/>
          </a:bodyPr>
          <a:lstStyle/>
          <a:p>
            <a:pPr algn="just"/>
            <a:r>
              <a:rPr lang="es-CO" sz="2400" dirty="0" smtClean="0">
                <a:latin typeface="Maiandra GD" pitchFamily="34" charset="0"/>
              </a:rPr>
              <a:t>El hecho de la variabilidad de movimiento humano debe alentar a maestro y alumnos a buscar lo alternativo, lo nuevo, lo diferente: ¡</a:t>
            </a:r>
            <a:r>
              <a:rPr lang="es-CO" sz="2400" i="1" dirty="0" smtClean="0">
                <a:latin typeface="Maiandra GD" pitchFamily="34" charset="0"/>
              </a:rPr>
              <a:t>lo desconocido</a:t>
            </a:r>
            <a:r>
              <a:rPr lang="es-CO" sz="2400" dirty="0" smtClean="0">
                <a:latin typeface="Maiandra GD" pitchFamily="34" charset="0"/>
              </a:rPr>
              <a:t>!</a:t>
            </a:r>
            <a:endParaRPr lang="es-CO" sz="2400" dirty="0">
              <a:latin typeface="Maiandra GD" pitchFamily="34" charset="0"/>
            </a:endParaRPr>
          </a:p>
        </p:txBody>
      </p:sp>
      <p:pic>
        <p:nvPicPr>
          <p:cNvPr id="4" name="Picture 11" descr="http://www.clarin.com/sociedad/CREATIVIDAD-SUFICIENTE-PENSAMIENTO-TRASTORNOS-PSICOSOMATICOS_CLAIMA20110110_0020_4.jpg"/>
          <p:cNvPicPr>
            <a:picLocks noChangeAspect="1" noChangeArrowheads="1"/>
          </p:cNvPicPr>
          <p:nvPr/>
        </p:nvPicPr>
        <p:blipFill>
          <a:blip r:embed="rId2"/>
          <a:srcRect/>
          <a:stretch>
            <a:fillRect/>
          </a:stretch>
        </p:blipFill>
        <p:spPr bwMode="auto">
          <a:xfrm>
            <a:off x="428596" y="3714752"/>
            <a:ext cx="3935364" cy="22145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5" descr="http://orientacionsanvicente.files.wordpress.com/2012/03/solucion-problemas.jpg"/>
          <p:cNvPicPr>
            <a:picLocks noChangeAspect="1" noChangeArrowheads="1"/>
          </p:cNvPicPr>
          <p:nvPr/>
        </p:nvPicPr>
        <p:blipFill>
          <a:blip r:embed="rId3"/>
          <a:srcRect/>
          <a:stretch>
            <a:fillRect/>
          </a:stretch>
        </p:blipFill>
        <p:spPr bwMode="auto">
          <a:xfrm>
            <a:off x="4786314" y="3429000"/>
            <a:ext cx="3174554" cy="29289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8286776" cy="1323010"/>
          </a:xfrm>
        </p:spPr>
        <p:txBody>
          <a:bodyPr>
            <a:noAutofit/>
          </a:bodyPr>
          <a:lstStyle/>
          <a:p>
            <a:pPr algn="ctr"/>
            <a:r>
              <a:rPr lang="es-CO" sz="4000" dirty="0" smtClean="0">
                <a:latin typeface="Maiandra GD" pitchFamily="34" charset="0"/>
              </a:rPr>
              <a:t>Anatomía de la enseñanza mediante la r. de p.</a:t>
            </a:r>
            <a:endParaRPr lang="es-CO" sz="4000" dirty="0">
              <a:latin typeface="Maiandra GD" pitchFamily="34" charset="0"/>
            </a:endParaRPr>
          </a:p>
        </p:txBody>
      </p:sp>
      <p:sp>
        <p:nvSpPr>
          <p:cNvPr id="4" name="3 Redondear rectángulo de esquina diagonal"/>
          <p:cNvSpPr/>
          <p:nvPr/>
        </p:nvSpPr>
        <p:spPr>
          <a:xfrm>
            <a:off x="0" y="3500438"/>
            <a:ext cx="2214578" cy="642942"/>
          </a:xfrm>
          <a:prstGeom prst="round2DiagRect">
            <a:avLst/>
          </a:prstGeom>
          <a:noFill/>
          <a:ln>
            <a:solidFill>
              <a:schemeClr val="bg2">
                <a:lumMod val="5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ctr">
              <a:buNone/>
            </a:pPr>
            <a:endParaRPr lang="es-CO" sz="2000" i="1" dirty="0" smtClean="0">
              <a:solidFill>
                <a:schemeClr val="tx1"/>
              </a:solidFill>
              <a:latin typeface="Maiandra GD" pitchFamily="34" charset="0"/>
            </a:endParaRPr>
          </a:p>
          <a:p>
            <a:pPr algn="ctr">
              <a:buNone/>
            </a:pPr>
            <a:r>
              <a:rPr lang="es-CO" sz="2000" i="1" dirty="0">
                <a:solidFill>
                  <a:schemeClr val="tx1"/>
                </a:solidFill>
                <a:latin typeface="Maiandra GD" pitchFamily="34" charset="0"/>
              </a:rPr>
              <a:t>D</a:t>
            </a:r>
            <a:r>
              <a:rPr lang="es-CO" sz="2000" i="1" dirty="0" smtClean="0">
                <a:solidFill>
                  <a:schemeClr val="tx1"/>
                </a:solidFill>
                <a:latin typeface="Maiandra GD" pitchFamily="34" charset="0"/>
              </a:rPr>
              <a:t>ecisiones Previas </a:t>
            </a:r>
          </a:p>
          <a:p>
            <a:pPr algn="ctr">
              <a:buNone/>
            </a:pPr>
            <a:r>
              <a:rPr lang="es-CO" sz="2000" i="1" dirty="0" smtClean="0">
                <a:solidFill>
                  <a:schemeClr val="tx1"/>
                </a:solidFill>
                <a:latin typeface="Maiandra GD" pitchFamily="34" charset="0"/>
              </a:rPr>
              <a:t>     a la clase</a:t>
            </a:r>
          </a:p>
          <a:p>
            <a:pPr algn="ctr"/>
            <a:endParaRPr lang="es-CO" dirty="0"/>
          </a:p>
        </p:txBody>
      </p:sp>
      <p:sp>
        <p:nvSpPr>
          <p:cNvPr id="5" name="4 Redondear rectángulo de esquina diagonal"/>
          <p:cNvSpPr/>
          <p:nvPr/>
        </p:nvSpPr>
        <p:spPr>
          <a:xfrm>
            <a:off x="2500298" y="1357298"/>
            <a:ext cx="2071702" cy="571504"/>
          </a:xfrm>
          <a:prstGeom prst="round2DiagRect">
            <a:avLst/>
          </a:prstGeom>
          <a:noFill/>
          <a:ln>
            <a:solidFill>
              <a:schemeClr val="bg2">
                <a:lumMod val="5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ctr">
              <a:buNone/>
            </a:pPr>
            <a:endParaRPr lang="es-CO" sz="2000" i="1" dirty="0" smtClean="0">
              <a:solidFill>
                <a:schemeClr val="tx1"/>
              </a:solidFill>
              <a:latin typeface="Maiandra GD" pitchFamily="34" charset="0"/>
            </a:endParaRPr>
          </a:p>
          <a:p>
            <a:pPr algn="ctr">
              <a:buNone/>
            </a:pPr>
            <a:r>
              <a:rPr lang="es-CO" sz="2000" i="1" dirty="0" smtClean="0">
                <a:solidFill>
                  <a:schemeClr val="tx1"/>
                </a:solidFill>
                <a:latin typeface="Maiandra GD" pitchFamily="34" charset="0"/>
              </a:rPr>
              <a:t>Rol del Maestro</a:t>
            </a:r>
          </a:p>
          <a:p>
            <a:pPr algn="ctr"/>
            <a:endParaRPr lang="es-CO" dirty="0"/>
          </a:p>
        </p:txBody>
      </p:sp>
      <p:sp>
        <p:nvSpPr>
          <p:cNvPr id="6" name="5 Redondear rectángulo de esquina diagonal"/>
          <p:cNvSpPr/>
          <p:nvPr/>
        </p:nvSpPr>
        <p:spPr>
          <a:xfrm>
            <a:off x="5786446" y="1357298"/>
            <a:ext cx="2214578" cy="571504"/>
          </a:xfrm>
          <a:prstGeom prst="round2DiagRect">
            <a:avLst/>
          </a:prstGeom>
          <a:noFill/>
          <a:ln>
            <a:solidFill>
              <a:schemeClr val="bg2">
                <a:lumMod val="5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ctr">
              <a:buNone/>
            </a:pPr>
            <a:endParaRPr lang="es-CO" sz="2000" i="1" dirty="0" smtClean="0">
              <a:solidFill>
                <a:schemeClr val="tx1"/>
              </a:solidFill>
              <a:latin typeface="Maiandra GD" pitchFamily="34" charset="0"/>
            </a:endParaRPr>
          </a:p>
          <a:p>
            <a:pPr algn="ctr">
              <a:buNone/>
            </a:pPr>
            <a:r>
              <a:rPr lang="es-CO" sz="2000" i="1" dirty="0" smtClean="0">
                <a:solidFill>
                  <a:schemeClr val="tx1"/>
                </a:solidFill>
                <a:latin typeface="Maiandra GD" pitchFamily="34" charset="0"/>
              </a:rPr>
              <a:t>Rol del Estudiante</a:t>
            </a:r>
          </a:p>
          <a:p>
            <a:pPr algn="ctr"/>
            <a:endParaRPr lang="es-CO" dirty="0"/>
          </a:p>
        </p:txBody>
      </p:sp>
      <p:sp>
        <p:nvSpPr>
          <p:cNvPr id="7" name="6 CuadroTexto"/>
          <p:cNvSpPr txBox="1"/>
          <p:nvPr/>
        </p:nvSpPr>
        <p:spPr>
          <a:xfrm>
            <a:off x="2214546" y="2143116"/>
            <a:ext cx="3571900" cy="4500594"/>
          </a:xfrm>
          <a:prstGeom prst="rect">
            <a:avLst/>
          </a:prstGeom>
          <a:noFill/>
        </p:spPr>
        <p:txBody>
          <a:bodyPr wrap="square" rtlCol="0">
            <a:spAutoFit/>
          </a:bodyPr>
          <a:lstStyle/>
          <a:p>
            <a:pPr marL="342900" indent="-342900" algn="just">
              <a:buAutoNum type="arabicPeriod"/>
            </a:pPr>
            <a:r>
              <a:rPr lang="es-CO" sz="2000" dirty="0" smtClean="0">
                <a:latin typeface="Maiandra GD" pitchFamily="34" charset="0"/>
              </a:rPr>
              <a:t>Decisiones referentes a la materia.</a:t>
            </a:r>
          </a:p>
          <a:p>
            <a:pPr marL="342900" indent="-342900" algn="just">
              <a:buAutoNum type="arabicPeriod"/>
            </a:pPr>
            <a:r>
              <a:rPr lang="es-CO" sz="2000" dirty="0" smtClean="0">
                <a:latin typeface="Maiandra GD" pitchFamily="34" charset="0"/>
              </a:rPr>
              <a:t>Decisiones referentes a la serie de problemas ha presentarse.</a:t>
            </a:r>
          </a:p>
          <a:p>
            <a:pPr marL="342900" indent="-342900" algn="just">
              <a:buAutoNum type="arabicPeriod"/>
            </a:pPr>
            <a:r>
              <a:rPr lang="es-CO" sz="2000" dirty="0" smtClean="0">
                <a:latin typeface="Maiandra GD" pitchFamily="34" charset="0"/>
              </a:rPr>
              <a:t>Anticipo de soluciones.</a:t>
            </a:r>
          </a:p>
          <a:p>
            <a:pPr marL="342900" indent="-342900" algn="just">
              <a:buAutoNum type="arabicPeriod"/>
            </a:pPr>
            <a:r>
              <a:rPr lang="es-CO" sz="2000" dirty="0" smtClean="0">
                <a:latin typeface="Maiandra GD" pitchFamily="34" charset="0"/>
              </a:rPr>
              <a:t>Decisión referente a cuales son las soluciones anticipadas mas apropiadas</a:t>
            </a:r>
          </a:p>
          <a:p>
            <a:pPr marL="342900" indent="-342900" algn="just">
              <a:buAutoNum type="arabicPeriod"/>
            </a:pPr>
            <a:r>
              <a:rPr lang="es-CO" sz="2000" dirty="0" smtClean="0">
                <a:latin typeface="Maiandra GD" pitchFamily="34" charset="0"/>
              </a:rPr>
              <a:t>Distribución de los equipos teniendo en cuenta la individualización de enseñanza</a:t>
            </a:r>
          </a:p>
          <a:p>
            <a:pPr marL="342900" indent="-342900" algn="just">
              <a:buAutoNum type="arabicPeriod"/>
            </a:pPr>
            <a:r>
              <a:rPr lang="es-CO" sz="2000" dirty="0" smtClean="0">
                <a:latin typeface="Maiandra GD" pitchFamily="34" charset="0"/>
              </a:rPr>
              <a:t>Organización de la clase </a:t>
            </a:r>
            <a:endParaRPr lang="es-CO" sz="2000" dirty="0">
              <a:latin typeface="Maiandra GD" pitchFamily="34" charset="0"/>
            </a:endParaRPr>
          </a:p>
        </p:txBody>
      </p:sp>
      <p:sp>
        <p:nvSpPr>
          <p:cNvPr id="9" name="8 CuadroTexto"/>
          <p:cNvSpPr txBox="1"/>
          <p:nvPr/>
        </p:nvSpPr>
        <p:spPr>
          <a:xfrm>
            <a:off x="5929322" y="2143116"/>
            <a:ext cx="2286016" cy="4401205"/>
          </a:xfrm>
          <a:prstGeom prst="rect">
            <a:avLst/>
          </a:prstGeom>
          <a:noFill/>
        </p:spPr>
        <p:txBody>
          <a:bodyPr wrap="square" rtlCol="0">
            <a:spAutoFit/>
          </a:bodyPr>
          <a:lstStyle/>
          <a:p>
            <a:pPr marL="342900" indent="-342900" algn="just"/>
            <a:r>
              <a:rPr lang="es-CO" sz="2000" dirty="0" smtClean="0">
                <a:latin typeface="Maiandra GD" pitchFamily="34" charset="0"/>
              </a:rPr>
              <a:t>No participa</a:t>
            </a:r>
          </a:p>
          <a:p>
            <a:pPr marL="342900" indent="-342900" algn="just"/>
            <a:endParaRPr lang="es-CO" sz="2000" dirty="0">
              <a:latin typeface="Maiandra GD" pitchFamily="34" charset="0"/>
            </a:endParaRPr>
          </a:p>
          <a:p>
            <a:pPr marL="342900" indent="-342900" algn="just"/>
            <a:r>
              <a:rPr lang="es-CO" sz="2000" dirty="0" smtClean="0">
                <a:latin typeface="Maiandra GD" pitchFamily="34" charset="0"/>
              </a:rPr>
              <a:t>No participa</a:t>
            </a:r>
          </a:p>
          <a:p>
            <a:pPr marL="342900" indent="-342900" algn="just"/>
            <a:endParaRPr lang="es-CO" sz="2000" dirty="0">
              <a:latin typeface="Maiandra GD" pitchFamily="34" charset="0"/>
            </a:endParaRPr>
          </a:p>
          <a:p>
            <a:pPr marL="342900" indent="-342900" algn="just"/>
            <a:endParaRPr lang="es-CO" sz="2000" dirty="0" smtClean="0">
              <a:latin typeface="Maiandra GD" pitchFamily="34" charset="0"/>
            </a:endParaRPr>
          </a:p>
          <a:p>
            <a:pPr marL="342900" indent="-342900" algn="just"/>
            <a:r>
              <a:rPr lang="es-CO" sz="2000" dirty="0" smtClean="0">
                <a:latin typeface="Maiandra GD" pitchFamily="34" charset="0"/>
              </a:rPr>
              <a:t>No participa</a:t>
            </a:r>
          </a:p>
          <a:p>
            <a:pPr marL="342900" indent="-342900" algn="just"/>
            <a:endParaRPr lang="es-CO" sz="2000" dirty="0">
              <a:latin typeface="Maiandra GD" pitchFamily="34" charset="0"/>
            </a:endParaRPr>
          </a:p>
          <a:p>
            <a:pPr marL="342900" indent="-342900" algn="just"/>
            <a:r>
              <a:rPr lang="es-CO" sz="2000" dirty="0" smtClean="0">
                <a:latin typeface="Maiandra GD" pitchFamily="34" charset="0"/>
              </a:rPr>
              <a:t>No participa</a:t>
            </a:r>
          </a:p>
          <a:p>
            <a:pPr marL="342900" indent="-342900" algn="just"/>
            <a:endParaRPr lang="es-CO" sz="2000" dirty="0">
              <a:latin typeface="Maiandra GD" pitchFamily="34" charset="0"/>
            </a:endParaRPr>
          </a:p>
          <a:p>
            <a:pPr marL="342900" indent="-342900" algn="just"/>
            <a:r>
              <a:rPr lang="es-CO" sz="2000" dirty="0" smtClean="0">
                <a:latin typeface="Maiandra GD" pitchFamily="34" charset="0"/>
              </a:rPr>
              <a:t>No participa</a:t>
            </a:r>
          </a:p>
          <a:p>
            <a:pPr marL="342900" indent="-342900" algn="just"/>
            <a:endParaRPr lang="es-CO" sz="2000" dirty="0">
              <a:latin typeface="Maiandra GD" pitchFamily="34" charset="0"/>
            </a:endParaRPr>
          </a:p>
          <a:p>
            <a:pPr marL="342900" indent="-342900" algn="just"/>
            <a:endParaRPr lang="es-CO" sz="2000" dirty="0" smtClean="0">
              <a:latin typeface="Maiandra GD" pitchFamily="34" charset="0"/>
            </a:endParaRPr>
          </a:p>
          <a:p>
            <a:pPr marL="342900" indent="-342900" algn="just"/>
            <a:endParaRPr lang="es-CO" sz="2000" dirty="0">
              <a:latin typeface="Maiandra GD" pitchFamily="34" charset="0"/>
            </a:endParaRPr>
          </a:p>
          <a:p>
            <a:pPr marL="342900" indent="-342900" algn="just"/>
            <a:r>
              <a:rPr lang="es-CO" sz="2000" dirty="0" smtClean="0">
                <a:latin typeface="Maiandra GD" pitchFamily="34" charset="0"/>
              </a:rPr>
              <a:t>No participa</a:t>
            </a:r>
            <a:endParaRPr lang="es-CO" sz="2000" dirty="0">
              <a:latin typeface="Maiandra GD"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dondear rectángulo de esquina diagonal"/>
          <p:cNvSpPr/>
          <p:nvPr/>
        </p:nvSpPr>
        <p:spPr>
          <a:xfrm>
            <a:off x="0" y="3071810"/>
            <a:ext cx="2071670" cy="642942"/>
          </a:xfrm>
          <a:prstGeom prst="round2DiagRect">
            <a:avLst/>
          </a:prstGeom>
          <a:noFill/>
          <a:ln>
            <a:solidFill>
              <a:schemeClr val="bg2">
                <a:lumMod val="5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ctr">
              <a:buNone/>
            </a:pPr>
            <a:endParaRPr lang="es-CO" sz="2000" i="1" dirty="0" smtClean="0">
              <a:solidFill>
                <a:schemeClr val="tx1"/>
              </a:solidFill>
              <a:latin typeface="Maiandra GD" pitchFamily="34" charset="0"/>
            </a:endParaRPr>
          </a:p>
          <a:p>
            <a:pPr algn="ctr">
              <a:buNone/>
            </a:pPr>
            <a:r>
              <a:rPr lang="es-CO" sz="2000" i="1" dirty="0">
                <a:solidFill>
                  <a:schemeClr val="tx1"/>
                </a:solidFill>
                <a:latin typeface="Maiandra GD" pitchFamily="34" charset="0"/>
              </a:rPr>
              <a:t>D</a:t>
            </a:r>
            <a:r>
              <a:rPr lang="es-CO" sz="2000" i="1" dirty="0" smtClean="0">
                <a:solidFill>
                  <a:schemeClr val="tx1"/>
                </a:solidFill>
                <a:latin typeface="Maiandra GD" pitchFamily="34" charset="0"/>
              </a:rPr>
              <a:t>ecisiones sobre ejecución </a:t>
            </a:r>
          </a:p>
          <a:p>
            <a:pPr algn="ctr"/>
            <a:endParaRPr lang="es-CO" dirty="0"/>
          </a:p>
        </p:txBody>
      </p:sp>
      <p:sp>
        <p:nvSpPr>
          <p:cNvPr id="5" name="4 Redondear rectángulo de esquina diagonal"/>
          <p:cNvSpPr/>
          <p:nvPr/>
        </p:nvSpPr>
        <p:spPr>
          <a:xfrm>
            <a:off x="2643174" y="214290"/>
            <a:ext cx="2071702" cy="571504"/>
          </a:xfrm>
          <a:prstGeom prst="round2DiagRect">
            <a:avLst/>
          </a:prstGeom>
          <a:noFill/>
          <a:ln>
            <a:solidFill>
              <a:schemeClr val="bg2">
                <a:lumMod val="5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ctr">
              <a:buNone/>
            </a:pPr>
            <a:endParaRPr lang="es-CO" sz="2000" i="1" dirty="0" smtClean="0">
              <a:solidFill>
                <a:schemeClr val="tx1"/>
              </a:solidFill>
              <a:latin typeface="Maiandra GD" pitchFamily="34" charset="0"/>
            </a:endParaRPr>
          </a:p>
          <a:p>
            <a:pPr algn="ctr">
              <a:buNone/>
            </a:pPr>
            <a:r>
              <a:rPr lang="es-CO" sz="2000" i="1" dirty="0" smtClean="0">
                <a:solidFill>
                  <a:schemeClr val="tx1"/>
                </a:solidFill>
                <a:latin typeface="Maiandra GD" pitchFamily="34" charset="0"/>
              </a:rPr>
              <a:t>Rol del Maestro</a:t>
            </a:r>
          </a:p>
          <a:p>
            <a:pPr algn="ctr"/>
            <a:endParaRPr lang="es-CO" dirty="0"/>
          </a:p>
        </p:txBody>
      </p:sp>
      <p:sp>
        <p:nvSpPr>
          <p:cNvPr id="6" name="5 Redondear rectángulo de esquina diagonal"/>
          <p:cNvSpPr/>
          <p:nvPr/>
        </p:nvSpPr>
        <p:spPr>
          <a:xfrm>
            <a:off x="5715008" y="214290"/>
            <a:ext cx="2214578" cy="571504"/>
          </a:xfrm>
          <a:prstGeom prst="round2DiagRect">
            <a:avLst/>
          </a:prstGeom>
          <a:noFill/>
          <a:ln>
            <a:solidFill>
              <a:schemeClr val="bg2">
                <a:lumMod val="5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ctr">
              <a:buNone/>
            </a:pPr>
            <a:endParaRPr lang="es-CO" sz="2000" i="1" dirty="0" smtClean="0">
              <a:solidFill>
                <a:schemeClr val="tx1"/>
              </a:solidFill>
              <a:latin typeface="Maiandra GD" pitchFamily="34" charset="0"/>
            </a:endParaRPr>
          </a:p>
          <a:p>
            <a:pPr algn="ctr">
              <a:buNone/>
            </a:pPr>
            <a:r>
              <a:rPr lang="es-CO" sz="2000" i="1" dirty="0" smtClean="0">
                <a:solidFill>
                  <a:schemeClr val="tx1"/>
                </a:solidFill>
                <a:latin typeface="Maiandra GD" pitchFamily="34" charset="0"/>
              </a:rPr>
              <a:t>Rol del Estudiante</a:t>
            </a:r>
          </a:p>
          <a:p>
            <a:pPr algn="ctr"/>
            <a:endParaRPr lang="es-CO" dirty="0"/>
          </a:p>
        </p:txBody>
      </p:sp>
      <p:sp>
        <p:nvSpPr>
          <p:cNvPr id="7" name="6 CuadroTexto"/>
          <p:cNvSpPr txBox="1"/>
          <p:nvPr/>
        </p:nvSpPr>
        <p:spPr>
          <a:xfrm>
            <a:off x="2000232" y="1214422"/>
            <a:ext cx="3571900" cy="5324535"/>
          </a:xfrm>
          <a:prstGeom prst="rect">
            <a:avLst/>
          </a:prstGeom>
          <a:noFill/>
        </p:spPr>
        <p:txBody>
          <a:bodyPr wrap="square" rtlCol="0">
            <a:spAutoFit/>
          </a:bodyPr>
          <a:lstStyle/>
          <a:p>
            <a:pPr marL="342900" indent="-342900" algn="just"/>
            <a:r>
              <a:rPr lang="es-CO" sz="2000" dirty="0" smtClean="0">
                <a:latin typeface="Maiandra GD" pitchFamily="34" charset="0"/>
              </a:rPr>
              <a:t>7. Presenta el o los problemas a la clase.</a:t>
            </a:r>
          </a:p>
          <a:p>
            <a:pPr marL="342900" indent="-342900" algn="just"/>
            <a:r>
              <a:rPr lang="es-CO" sz="2000" dirty="0" smtClean="0">
                <a:latin typeface="Maiandra GD" pitchFamily="34" charset="0"/>
              </a:rPr>
              <a:t>8. Concede tiempo para leer y aclarar la naturaleza de los problemas.</a:t>
            </a:r>
          </a:p>
          <a:p>
            <a:pPr marL="342900" indent="-342900" algn="just"/>
            <a:r>
              <a:rPr lang="es-CO" sz="2000" dirty="0" smtClean="0">
                <a:latin typeface="Maiandra GD" pitchFamily="34" charset="0"/>
              </a:rPr>
              <a:t>9. Asegura la distribución del espacio y del equipo con ayuda de los alumnos.</a:t>
            </a:r>
          </a:p>
          <a:p>
            <a:pPr marL="342900" indent="-342900" algn="just"/>
            <a:r>
              <a:rPr lang="es-CO" sz="2000" dirty="0" smtClean="0">
                <a:latin typeface="Maiandra GD" pitchFamily="34" charset="0"/>
              </a:rPr>
              <a:t>10.¡Solamente espere y observe! Deje que el estudiante de el primer paso hacia la respuesta individualizada.</a:t>
            </a:r>
          </a:p>
          <a:p>
            <a:pPr marL="342900" indent="-342900" algn="just"/>
            <a:r>
              <a:rPr lang="es-CO" sz="2000" dirty="0" smtClean="0">
                <a:latin typeface="Maiandra GD" pitchFamily="34" charset="0"/>
              </a:rPr>
              <a:t>11. Animar a quienes se muestran recelosos empleando frases estimulantes.</a:t>
            </a:r>
            <a:endParaRPr lang="es-CO" sz="2000" dirty="0">
              <a:latin typeface="Maiandra GD" pitchFamily="34" charset="0"/>
            </a:endParaRPr>
          </a:p>
        </p:txBody>
      </p:sp>
      <p:sp>
        <p:nvSpPr>
          <p:cNvPr id="8" name="7 CuadroTexto"/>
          <p:cNvSpPr txBox="1"/>
          <p:nvPr/>
        </p:nvSpPr>
        <p:spPr>
          <a:xfrm>
            <a:off x="5357818" y="1214422"/>
            <a:ext cx="2786082" cy="5324535"/>
          </a:xfrm>
          <a:prstGeom prst="rect">
            <a:avLst/>
          </a:prstGeom>
          <a:noFill/>
        </p:spPr>
        <p:txBody>
          <a:bodyPr wrap="square" rtlCol="0">
            <a:spAutoFit/>
          </a:bodyPr>
          <a:lstStyle/>
          <a:p>
            <a:pPr marL="342900" indent="-342900" algn="just"/>
            <a:r>
              <a:rPr lang="es-CO" sz="2000" dirty="0" smtClean="0">
                <a:latin typeface="Maiandra GD" pitchFamily="34" charset="0"/>
              </a:rPr>
              <a:t>     Recibe el problema</a:t>
            </a:r>
          </a:p>
          <a:p>
            <a:pPr marL="342900" indent="-342900" algn="just"/>
            <a:endParaRPr lang="es-CO" sz="2000" dirty="0" smtClean="0">
              <a:latin typeface="Maiandra GD" pitchFamily="34" charset="0"/>
            </a:endParaRPr>
          </a:p>
          <a:p>
            <a:pPr marL="342900" indent="-342900" algn="just"/>
            <a:endParaRPr lang="es-CO" sz="2000" dirty="0">
              <a:latin typeface="Maiandra GD" pitchFamily="34" charset="0"/>
            </a:endParaRPr>
          </a:p>
          <a:p>
            <a:pPr marL="342900" indent="-342900" algn="just"/>
            <a:r>
              <a:rPr lang="es-CO" sz="2000" dirty="0" smtClean="0">
                <a:latin typeface="Maiandra GD" pitchFamily="34" charset="0"/>
              </a:rPr>
              <a:t>     Lee los problemas y formula preguntas al respecto. Elige el equipo necesario</a:t>
            </a:r>
          </a:p>
          <a:p>
            <a:pPr marL="342900" indent="-342900" algn="just"/>
            <a:endParaRPr lang="es-CO" sz="2000" dirty="0">
              <a:latin typeface="Maiandra GD" pitchFamily="34" charset="0"/>
            </a:endParaRPr>
          </a:p>
          <a:p>
            <a:pPr marL="342900" indent="-342900" algn="just"/>
            <a:r>
              <a:rPr lang="es-CO" sz="2000" dirty="0">
                <a:latin typeface="Maiandra GD" pitchFamily="34" charset="0"/>
              </a:rPr>
              <a:t> </a:t>
            </a:r>
            <a:r>
              <a:rPr lang="es-CO" sz="2000" dirty="0" smtClean="0">
                <a:latin typeface="Maiandra GD" pitchFamily="34" charset="0"/>
              </a:rPr>
              <a:t>    Inicia el proceso individualizado, primero a nivel cognitivo y luego a nivel físico. </a:t>
            </a:r>
          </a:p>
          <a:p>
            <a:pPr marL="342900" indent="-342900" algn="just"/>
            <a:r>
              <a:rPr lang="es-CO" sz="2000" dirty="0">
                <a:latin typeface="Maiandra GD" pitchFamily="34" charset="0"/>
              </a:rPr>
              <a:t> </a:t>
            </a:r>
            <a:r>
              <a:rPr lang="es-CO" sz="2000" dirty="0" smtClean="0">
                <a:latin typeface="Maiandra GD" pitchFamily="34" charset="0"/>
              </a:rPr>
              <a:t>    </a:t>
            </a:r>
          </a:p>
          <a:p>
            <a:pPr marL="342900" indent="-342900" algn="just"/>
            <a:r>
              <a:rPr lang="es-CO" sz="2000" dirty="0">
                <a:latin typeface="Maiandra GD" pitchFamily="34" charset="0"/>
              </a:rPr>
              <a:t> </a:t>
            </a:r>
            <a:r>
              <a:rPr lang="es-CO" sz="2000" dirty="0" smtClean="0">
                <a:latin typeface="Maiandra GD" pitchFamily="34" charset="0"/>
              </a:rPr>
              <a:t>    Responderá bien a frases aprobatorias.</a:t>
            </a:r>
          </a:p>
          <a:p>
            <a:pPr marL="342900" indent="-342900" algn="just"/>
            <a:endParaRPr lang="es-CO" sz="2000" dirty="0">
              <a:latin typeface="Maiandra GD"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dondear rectángulo de esquina diagonal"/>
          <p:cNvSpPr/>
          <p:nvPr/>
        </p:nvSpPr>
        <p:spPr>
          <a:xfrm>
            <a:off x="0" y="3071810"/>
            <a:ext cx="2071670" cy="642942"/>
          </a:xfrm>
          <a:prstGeom prst="round2DiagRect">
            <a:avLst/>
          </a:prstGeom>
          <a:noFill/>
          <a:ln>
            <a:solidFill>
              <a:schemeClr val="bg2">
                <a:lumMod val="5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ctr">
              <a:buNone/>
            </a:pPr>
            <a:endParaRPr lang="es-CO" sz="2000" i="1" dirty="0" smtClean="0">
              <a:solidFill>
                <a:schemeClr val="tx1"/>
              </a:solidFill>
              <a:latin typeface="Maiandra GD" pitchFamily="34" charset="0"/>
            </a:endParaRPr>
          </a:p>
          <a:p>
            <a:pPr algn="ctr">
              <a:buNone/>
            </a:pPr>
            <a:r>
              <a:rPr lang="es-CO" sz="2000" i="1" dirty="0">
                <a:solidFill>
                  <a:schemeClr val="tx1"/>
                </a:solidFill>
                <a:latin typeface="Maiandra GD" pitchFamily="34" charset="0"/>
              </a:rPr>
              <a:t>D</a:t>
            </a:r>
            <a:r>
              <a:rPr lang="es-CO" sz="2000" i="1" dirty="0" smtClean="0">
                <a:solidFill>
                  <a:schemeClr val="tx1"/>
                </a:solidFill>
                <a:latin typeface="Maiandra GD" pitchFamily="34" charset="0"/>
              </a:rPr>
              <a:t>ecisiones sobre evaluación </a:t>
            </a:r>
          </a:p>
          <a:p>
            <a:pPr algn="ctr"/>
            <a:endParaRPr lang="es-CO" dirty="0"/>
          </a:p>
        </p:txBody>
      </p:sp>
      <p:sp>
        <p:nvSpPr>
          <p:cNvPr id="5" name="4 Redondear rectángulo de esquina diagonal"/>
          <p:cNvSpPr/>
          <p:nvPr/>
        </p:nvSpPr>
        <p:spPr>
          <a:xfrm>
            <a:off x="2643174" y="500042"/>
            <a:ext cx="2071702" cy="571504"/>
          </a:xfrm>
          <a:prstGeom prst="round2DiagRect">
            <a:avLst/>
          </a:prstGeom>
          <a:noFill/>
          <a:ln>
            <a:solidFill>
              <a:schemeClr val="bg2">
                <a:lumMod val="5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ctr">
              <a:buNone/>
            </a:pPr>
            <a:endParaRPr lang="es-CO" sz="2000" i="1" dirty="0" smtClean="0">
              <a:solidFill>
                <a:schemeClr val="tx1"/>
              </a:solidFill>
              <a:latin typeface="Maiandra GD" pitchFamily="34" charset="0"/>
            </a:endParaRPr>
          </a:p>
          <a:p>
            <a:pPr algn="ctr">
              <a:buNone/>
            </a:pPr>
            <a:r>
              <a:rPr lang="es-CO" sz="2000" i="1" dirty="0" smtClean="0">
                <a:solidFill>
                  <a:schemeClr val="tx1"/>
                </a:solidFill>
                <a:latin typeface="Maiandra GD" pitchFamily="34" charset="0"/>
              </a:rPr>
              <a:t>Rol del Maestro</a:t>
            </a:r>
          </a:p>
          <a:p>
            <a:pPr algn="ctr"/>
            <a:endParaRPr lang="es-CO" dirty="0"/>
          </a:p>
        </p:txBody>
      </p:sp>
      <p:sp>
        <p:nvSpPr>
          <p:cNvPr id="6" name="5 Redondear rectángulo de esquina diagonal"/>
          <p:cNvSpPr/>
          <p:nvPr/>
        </p:nvSpPr>
        <p:spPr>
          <a:xfrm>
            <a:off x="5715008" y="500042"/>
            <a:ext cx="2214578" cy="571504"/>
          </a:xfrm>
          <a:prstGeom prst="round2DiagRect">
            <a:avLst/>
          </a:prstGeom>
          <a:noFill/>
          <a:ln>
            <a:solidFill>
              <a:schemeClr val="bg2">
                <a:lumMod val="5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ctr">
              <a:buNone/>
            </a:pPr>
            <a:endParaRPr lang="es-CO" sz="2000" i="1" dirty="0" smtClean="0">
              <a:solidFill>
                <a:schemeClr val="tx1"/>
              </a:solidFill>
              <a:latin typeface="Maiandra GD" pitchFamily="34" charset="0"/>
            </a:endParaRPr>
          </a:p>
          <a:p>
            <a:pPr algn="ctr">
              <a:buNone/>
            </a:pPr>
            <a:r>
              <a:rPr lang="es-CO" sz="2000" i="1" dirty="0" smtClean="0">
                <a:solidFill>
                  <a:schemeClr val="tx1"/>
                </a:solidFill>
                <a:latin typeface="Maiandra GD" pitchFamily="34" charset="0"/>
              </a:rPr>
              <a:t>Rol del Estudiante</a:t>
            </a:r>
          </a:p>
          <a:p>
            <a:pPr algn="ctr"/>
            <a:endParaRPr lang="es-CO" dirty="0"/>
          </a:p>
        </p:txBody>
      </p:sp>
      <p:sp>
        <p:nvSpPr>
          <p:cNvPr id="7" name="6 CuadroTexto"/>
          <p:cNvSpPr txBox="1"/>
          <p:nvPr/>
        </p:nvSpPr>
        <p:spPr>
          <a:xfrm>
            <a:off x="1857356" y="2428868"/>
            <a:ext cx="3571900" cy="2246769"/>
          </a:xfrm>
          <a:prstGeom prst="rect">
            <a:avLst/>
          </a:prstGeom>
          <a:noFill/>
        </p:spPr>
        <p:txBody>
          <a:bodyPr wrap="square" rtlCol="0">
            <a:spAutoFit/>
          </a:bodyPr>
          <a:lstStyle/>
          <a:p>
            <a:pPr marL="342900" indent="-342900" algn="just"/>
            <a:r>
              <a:rPr lang="es-CO" sz="2000" dirty="0" smtClean="0">
                <a:latin typeface="Maiandra GD" pitchFamily="34" charset="0"/>
              </a:rPr>
              <a:t>12. La calificación se realiza en todo momento: desde las primeras palabras de aliento hasta la ultima sugestión del maestro tendiente a modificar la conducta del estudiante.</a:t>
            </a:r>
            <a:endParaRPr lang="es-CO" sz="2000" dirty="0">
              <a:latin typeface="Maiandra GD" pitchFamily="34" charset="0"/>
            </a:endParaRPr>
          </a:p>
        </p:txBody>
      </p:sp>
      <p:sp>
        <p:nvSpPr>
          <p:cNvPr id="8" name="7 CuadroTexto"/>
          <p:cNvSpPr txBox="1"/>
          <p:nvPr/>
        </p:nvSpPr>
        <p:spPr>
          <a:xfrm>
            <a:off x="5286380" y="2500306"/>
            <a:ext cx="2786082" cy="1938992"/>
          </a:xfrm>
          <a:prstGeom prst="rect">
            <a:avLst/>
          </a:prstGeom>
          <a:noFill/>
        </p:spPr>
        <p:txBody>
          <a:bodyPr wrap="square" rtlCol="0">
            <a:spAutoFit/>
          </a:bodyPr>
          <a:lstStyle/>
          <a:p>
            <a:pPr marL="342900" indent="-342900" algn="just"/>
            <a:r>
              <a:rPr lang="es-CO" sz="2000" dirty="0" smtClean="0">
                <a:latin typeface="Maiandra GD" pitchFamily="34" charset="0"/>
              </a:rPr>
              <a:t>     La mayoría vera con buenos ojos la oportunidad de establecer una relación bilateral con su maestro.</a:t>
            </a:r>
            <a:endParaRPr lang="es-CO" sz="2000" dirty="0">
              <a:latin typeface="Maiandra GD"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7239000" cy="1248750"/>
          </a:xfrm>
        </p:spPr>
        <p:txBody>
          <a:bodyPr>
            <a:noAutofit/>
          </a:bodyPr>
          <a:lstStyle/>
          <a:p>
            <a:pPr algn="ctr"/>
            <a:r>
              <a:rPr lang="es-CO" sz="4400" dirty="0" smtClean="0">
                <a:latin typeface="Maiandra GD" pitchFamily="34" charset="0"/>
              </a:rPr>
              <a:t>Relevancia de los problemas</a:t>
            </a:r>
            <a:endParaRPr lang="es-CO" sz="4400" dirty="0">
              <a:latin typeface="Maiandra GD" pitchFamily="34" charset="0"/>
            </a:endParaRPr>
          </a:p>
        </p:txBody>
      </p:sp>
      <p:pic>
        <p:nvPicPr>
          <p:cNvPr id="4" name="Picture 13" descr="http://www.educarchile.cl/Portal.herramientas/nuestros_sitios/7mm/sitio/images/vamos_al_estadio3.gif"/>
          <p:cNvPicPr>
            <a:picLocks noChangeAspect="1" noChangeArrowheads="1"/>
          </p:cNvPicPr>
          <p:nvPr/>
        </p:nvPicPr>
        <p:blipFill>
          <a:blip r:embed="rId2"/>
          <a:srcRect/>
          <a:stretch>
            <a:fillRect/>
          </a:stretch>
        </p:blipFill>
        <p:spPr bwMode="auto">
          <a:xfrm>
            <a:off x="4714876" y="1214422"/>
            <a:ext cx="3721014" cy="2928958"/>
          </a:xfrm>
          <a:prstGeom prst="rect">
            <a:avLst/>
          </a:prstGeom>
          <a:noFill/>
        </p:spPr>
      </p:pic>
      <p:sp>
        <p:nvSpPr>
          <p:cNvPr id="3" name="2 Marcador de contenido"/>
          <p:cNvSpPr>
            <a:spLocks noGrp="1"/>
          </p:cNvSpPr>
          <p:nvPr>
            <p:ph idx="1"/>
          </p:nvPr>
        </p:nvSpPr>
        <p:spPr>
          <a:xfrm>
            <a:off x="214282" y="2143116"/>
            <a:ext cx="7643866" cy="4071966"/>
          </a:xfrm>
        </p:spPr>
        <p:txBody>
          <a:bodyPr>
            <a:normAutofit/>
          </a:bodyPr>
          <a:lstStyle/>
          <a:p>
            <a:pPr algn="just">
              <a:buNone/>
            </a:pPr>
            <a:r>
              <a:rPr lang="es-CO" sz="2400" dirty="0" smtClean="0">
                <a:latin typeface="Maiandra GD" pitchFamily="34" charset="0"/>
              </a:rPr>
              <a:t>   Tres niveles de relevancia:</a:t>
            </a:r>
          </a:p>
          <a:p>
            <a:endParaRPr lang="es-CO" sz="2400" dirty="0" smtClean="0">
              <a:latin typeface="Maiandra GD" pitchFamily="34" charset="0"/>
            </a:endParaRPr>
          </a:p>
          <a:p>
            <a:pPr algn="just"/>
            <a:r>
              <a:rPr lang="es-CO" sz="2400" dirty="0" smtClean="0">
                <a:latin typeface="Maiandra GD" pitchFamily="34" charset="0"/>
              </a:rPr>
              <a:t>Problemas relevantes para la materia.</a:t>
            </a:r>
          </a:p>
          <a:p>
            <a:pPr algn="just"/>
            <a:endParaRPr lang="es-CO" sz="2400" dirty="0" smtClean="0">
              <a:latin typeface="Maiandra GD" pitchFamily="34" charset="0"/>
            </a:endParaRPr>
          </a:p>
          <a:p>
            <a:pPr algn="just"/>
            <a:r>
              <a:rPr lang="es-CO" sz="2400" dirty="0" smtClean="0">
                <a:latin typeface="Maiandra GD" pitchFamily="34" charset="0"/>
              </a:rPr>
              <a:t>Problemas relevantes para la preparación y experiencia del grupo.</a:t>
            </a:r>
          </a:p>
          <a:p>
            <a:pPr algn="just"/>
            <a:endParaRPr lang="es-CO" sz="2400" dirty="0" smtClean="0">
              <a:latin typeface="Maiandra GD" pitchFamily="34" charset="0"/>
            </a:endParaRPr>
          </a:p>
          <a:p>
            <a:pPr algn="just"/>
            <a:r>
              <a:rPr lang="es-CO" sz="2400" dirty="0" smtClean="0">
                <a:latin typeface="Maiandra GD" pitchFamily="34" charset="0"/>
              </a:rPr>
              <a:t>Problemas relevantes para la preparación y experiencia del individuo.</a:t>
            </a:r>
          </a:p>
          <a:p>
            <a:pPr algn="just"/>
            <a:endParaRPr lang="es-CO" sz="2400" dirty="0">
              <a:latin typeface="Maiandra GD"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428604"/>
            <a:ext cx="7715304" cy="6027132"/>
          </a:xfrm>
        </p:spPr>
        <p:txBody>
          <a:bodyPr>
            <a:normAutofit/>
          </a:bodyPr>
          <a:lstStyle/>
          <a:p>
            <a:pPr>
              <a:buNone/>
            </a:pPr>
            <a:endParaRPr lang="es-CO" sz="2400" dirty="0" smtClean="0">
              <a:latin typeface="Maiandra GD" pitchFamily="34" charset="0"/>
            </a:endParaRPr>
          </a:p>
          <a:p>
            <a:pPr>
              <a:buNone/>
            </a:pPr>
            <a:endParaRPr lang="es-CO" sz="2400" dirty="0" smtClean="0">
              <a:latin typeface="Maiandra GD" pitchFamily="34" charset="0"/>
            </a:endParaRPr>
          </a:p>
          <a:p>
            <a:pPr>
              <a:buNone/>
            </a:pPr>
            <a:endParaRPr lang="es-CO" sz="2400" dirty="0" smtClean="0">
              <a:latin typeface="Maiandra GD" pitchFamily="34" charset="0"/>
            </a:endParaRPr>
          </a:p>
          <a:p>
            <a:pPr marL="457200" indent="-457200">
              <a:buAutoNum type="arabicPeriod"/>
            </a:pPr>
            <a:r>
              <a:rPr lang="es-CO" sz="2800" b="1" dirty="0" smtClean="0">
                <a:solidFill>
                  <a:schemeClr val="accent2">
                    <a:lumMod val="50000"/>
                  </a:schemeClr>
                </a:solidFill>
                <a:latin typeface="Maiandra GD" pitchFamily="34" charset="0"/>
              </a:rPr>
              <a:t>Hechos que pueden descubrirse</a:t>
            </a:r>
          </a:p>
          <a:p>
            <a:pPr marL="457200" indent="-457200">
              <a:buAutoNum type="arabicPeriod"/>
            </a:pPr>
            <a:endParaRPr lang="es-CO" sz="2400" dirty="0" smtClean="0">
              <a:latin typeface="Maiandra GD" pitchFamily="34" charset="0"/>
            </a:endParaRPr>
          </a:p>
          <a:p>
            <a:pPr marL="457200" indent="-457200">
              <a:buFont typeface="+mj-lt"/>
              <a:buAutoNum type="alphaLcParenR"/>
            </a:pPr>
            <a:r>
              <a:rPr lang="es-CO" sz="2400" dirty="0" smtClean="0">
                <a:latin typeface="Maiandra GD" pitchFamily="34" charset="0"/>
              </a:rPr>
              <a:t>Manera o maneras de pasar la pelota.</a:t>
            </a:r>
          </a:p>
          <a:p>
            <a:pPr marL="457200" indent="-457200">
              <a:buFont typeface="+mj-lt"/>
              <a:buAutoNum type="alphaLcParenR"/>
            </a:pPr>
            <a:endParaRPr lang="es-CO" sz="2400" dirty="0" smtClean="0">
              <a:latin typeface="Maiandra GD" pitchFamily="34" charset="0"/>
            </a:endParaRPr>
          </a:p>
          <a:p>
            <a:pPr marL="457200" indent="-457200">
              <a:buFont typeface="+mj-lt"/>
              <a:buAutoNum type="alphaLcParenR"/>
            </a:pPr>
            <a:r>
              <a:rPr lang="es-CO" sz="2400" dirty="0" smtClean="0">
                <a:latin typeface="Maiandra GD" pitchFamily="34" charset="0"/>
              </a:rPr>
              <a:t>En el “tumbling” ejercicios de agilidad.</a:t>
            </a:r>
          </a:p>
          <a:p>
            <a:pPr marL="457200" indent="-457200">
              <a:buFont typeface="+mj-lt"/>
              <a:buAutoNum type="alphaLcParenR"/>
            </a:pPr>
            <a:endParaRPr lang="es-CO" sz="2400" dirty="0" smtClean="0">
              <a:latin typeface="Maiandra GD" pitchFamily="34" charset="0"/>
            </a:endParaRPr>
          </a:p>
          <a:p>
            <a:pPr marL="457200" indent="-457200">
              <a:buFont typeface="+mj-lt"/>
              <a:buAutoNum type="alphaLcParenR"/>
            </a:pPr>
            <a:r>
              <a:rPr lang="es-CO" sz="2400" dirty="0" smtClean="0">
                <a:latin typeface="Maiandra GD" pitchFamily="34" charset="0"/>
              </a:rPr>
              <a:t>En el salto sobre caballo.</a:t>
            </a:r>
          </a:p>
          <a:p>
            <a:pPr marL="457200" indent="-457200">
              <a:buFont typeface="+mj-lt"/>
              <a:buAutoNum type="alphaLcParenR"/>
            </a:pPr>
            <a:endParaRPr lang="es-CO" sz="2400" dirty="0" smtClean="0">
              <a:latin typeface="Maiandra GD" pitchFamily="34" charset="0"/>
            </a:endParaRPr>
          </a:p>
          <a:p>
            <a:pPr marL="457200" indent="-457200">
              <a:buFont typeface="+mj-lt"/>
              <a:buAutoNum type="alphaLcParenR"/>
            </a:pPr>
            <a:r>
              <a:rPr lang="es-CO" sz="2400" dirty="0" smtClean="0">
                <a:latin typeface="Maiandra GD" pitchFamily="34" charset="0"/>
              </a:rPr>
              <a:t>Se puede descubrir la ubicación de pie de despegue en el salto en largo.</a:t>
            </a:r>
            <a:endParaRPr lang="es-CO" sz="2400" dirty="0">
              <a:latin typeface="Maiandra GD" pitchFamily="34" charset="0"/>
            </a:endParaRPr>
          </a:p>
        </p:txBody>
      </p:sp>
      <p:sp>
        <p:nvSpPr>
          <p:cNvPr id="4" name="3 Redondear rectángulo de esquina diagonal"/>
          <p:cNvSpPr/>
          <p:nvPr/>
        </p:nvSpPr>
        <p:spPr>
          <a:xfrm>
            <a:off x="214282" y="214290"/>
            <a:ext cx="7358114" cy="1214446"/>
          </a:xfrm>
          <a:prstGeom prst="round2DiagRect">
            <a:avLst/>
          </a:prstGeom>
          <a:noFill/>
          <a:ln>
            <a:solidFill>
              <a:schemeClr val="bg2">
                <a:lumMod val="50000"/>
              </a:schemeClr>
            </a:solidFill>
          </a:ln>
        </p:spPr>
        <p:style>
          <a:lnRef idx="3">
            <a:schemeClr val="lt1"/>
          </a:lnRef>
          <a:fillRef idx="1">
            <a:schemeClr val="accent5"/>
          </a:fillRef>
          <a:effectRef idx="1">
            <a:schemeClr val="accent5"/>
          </a:effectRef>
          <a:fontRef idx="minor">
            <a:schemeClr val="lt1"/>
          </a:fontRef>
        </p:style>
        <p:txBody>
          <a:bodyPr rtlCol="0" anchor="ctr"/>
          <a:lstStyle/>
          <a:p>
            <a:pPr algn="ctr">
              <a:buNone/>
            </a:pPr>
            <a:endParaRPr lang="es-CO" sz="2000" i="1" dirty="0" smtClean="0">
              <a:solidFill>
                <a:schemeClr val="tx1"/>
              </a:solidFill>
              <a:latin typeface="Maiandra GD" pitchFamily="34" charset="0"/>
            </a:endParaRPr>
          </a:p>
          <a:p>
            <a:pPr algn="just"/>
            <a:r>
              <a:rPr lang="es-CO" sz="2400" dirty="0" smtClean="0">
                <a:solidFill>
                  <a:schemeClr val="tx1"/>
                </a:solidFill>
                <a:latin typeface="Maiandra GD" pitchFamily="34" charset="0"/>
              </a:rPr>
              <a:t>Categorías de elementos que pueden descubrirse mediante la solución de un problema:</a:t>
            </a:r>
          </a:p>
          <a:p>
            <a:pPr algn="ctr"/>
            <a:endParaRPr lang="es-CO" dirty="0"/>
          </a:p>
        </p:txBody>
      </p:sp>
      <p:pic>
        <p:nvPicPr>
          <p:cNvPr id="21506" name="Picture 2" descr="http://2.bp.blogspot.com/_7zVmU7DEHNg/TToaVwwnUEI/AAAAAAAAPfY/1WuK8MPFPrk/s1600/imagenesdeni%25C3%25B1osydeportesparaimprimir3.JPG"/>
          <p:cNvPicPr>
            <a:picLocks noChangeAspect="1" noChangeArrowheads="1"/>
          </p:cNvPicPr>
          <p:nvPr/>
        </p:nvPicPr>
        <p:blipFill>
          <a:blip r:embed="rId2"/>
          <a:srcRect/>
          <a:stretch>
            <a:fillRect/>
          </a:stretch>
        </p:blipFill>
        <p:spPr bwMode="auto">
          <a:xfrm>
            <a:off x="5929322" y="2357430"/>
            <a:ext cx="2190751" cy="292895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Personalizado 2">
      <a:dk1>
        <a:sysClr val="windowText" lastClr="000000"/>
      </a:dk1>
      <a:lt1>
        <a:sysClr val="window" lastClr="FFFFFF"/>
      </a:lt1>
      <a:dk2>
        <a:srgbClr val="E5B7DB"/>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218</TotalTime>
  <Words>1847</Words>
  <Application>Microsoft Office PowerPoint</Application>
  <PresentationFormat>Presentación en pantalla (4:3)</PresentationFormat>
  <Paragraphs>230</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Opulento</vt:lpstr>
      <vt:lpstr>Resolución  de  problemas</vt:lpstr>
      <vt:lpstr>Estilo divergente</vt:lpstr>
      <vt:lpstr>GRADO DE LIBERTAD</vt:lpstr>
      <vt:lpstr>¡Este proceso no es u lujo, es más bien una necesidad!</vt:lpstr>
      <vt:lpstr>Anatomía de la enseñanza mediante la r. de p.</vt:lpstr>
      <vt:lpstr>Diapositiva 6</vt:lpstr>
      <vt:lpstr>Diapositiva 7</vt:lpstr>
      <vt:lpstr>Relevancia de los problemas</vt:lpstr>
      <vt:lpstr>Diapositiva 9</vt:lpstr>
      <vt:lpstr>Diapositiva 10</vt:lpstr>
      <vt:lpstr>Diapositiva 11</vt:lpstr>
      <vt:lpstr>Diapositiva 12</vt:lpstr>
      <vt:lpstr>PLAN DE  CLASE</vt:lpstr>
      <vt:lpstr>Diapositiva 14</vt:lpstr>
      <vt:lpstr>Diapositiva 15</vt:lpstr>
      <vt:lpstr>Diapositiva 16</vt:lpstr>
      <vt:lpstr>Gracias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Resolución  de  problemas</dc:title>
  <dc:creator>marcela reina</dc:creator>
  <cp:lastModifiedBy>marcela reina</cp:lastModifiedBy>
  <cp:revision>22</cp:revision>
  <dcterms:created xsi:type="dcterms:W3CDTF">2013-04-03T13:25:06Z</dcterms:created>
  <dcterms:modified xsi:type="dcterms:W3CDTF">2013-04-08T16:40:30Z</dcterms:modified>
</cp:coreProperties>
</file>